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2" r:id="rId6"/>
    <p:sldId id="263" r:id="rId7"/>
    <p:sldId id="261" r:id="rId8"/>
    <p:sldId id="264" r:id="rId9"/>
    <p:sldId id="265" r:id="rId10"/>
    <p:sldId id="260" r:id="rId11"/>
    <p:sldId id="267" r:id="rId12"/>
    <p:sldId id="268" r:id="rId13"/>
    <p:sldId id="269" r:id="rId14"/>
    <p:sldId id="271" r:id="rId15"/>
    <p:sldId id="272" r:id="rId16"/>
    <p:sldId id="273" r:id="rId17"/>
    <p:sldId id="275" r:id="rId18"/>
    <p:sldId id="276" r:id="rId19"/>
    <p:sldId id="277" r:id="rId20"/>
    <p:sldId id="278" r:id="rId21"/>
    <p:sldId id="280" r:id="rId22"/>
    <p:sldId id="279" r:id="rId23"/>
    <p:sldId id="281" r:id="rId24"/>
    <p:sldId id="282"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871" autoAdjust="0"/>
  </p:normalViewPr>
  <p:slideViewPr>
    <p:cSldViewPr snapToGrid="0">
      <p:cViewPr varScale="1">
        <p:scale>
          <a:sx n="52" d="100"/>
          <a:sy n="52" d="100"/>
        </p:scale>
        <p:origin x="13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979B2-A99B-4895-B2B5-A13938C55D62}" type="datetimeFigureOut">
              <a:rPr lang="en-ID" smtClean="0"/>
              <a:t>11/11/2021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16588-8BD5-42F0-89F3-D72B587FDDD0}" type="slidenum">
              <a:rPr lang="en-ID" smtClean="0"/>
              <a:t>‹#›</a:t>
            </a:fld>
            <a:endParaRPr lang="en-ID"/>
          </a:p>
        </p:txBody>
      </p:sp>
    </p:spTree>
    <p:extLst>
      <p:ext uri="{BB962C8B-B14F-4D97-AF65-F5344CB8AC3E}">
        <p14:creationId xmlns:p14="http://schemas.microsoft.com/office/powerpoint/2010/main" val="1342387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bertujuan</a:t>
            </a:r>
            <a:r>
              <a:rPr lang="en-ID" dirty="0"/>
              <a:t> </a:t>
            </a:r>
            <a:r>
              <a:rPr lang="en-ID" dirty="0" err="1"/>
              <a:t>untuk</a:t>
            </a:r>
            <a:r>
              <a:rPr lang="en-ID" dirty="0"/>
              <a:t> </a:t>
            </a:r>
            <a:r>
              <a:rPr lang="en-ID" dirty="0" err="1"/>
              <a:t>mencegah</a:t>
            </a:r>
            <a:r>
              <a:rPr lang="en-ID" dirty="0"/>
              <a:t> </a:t>
            </a:r>
            <a:r>
              <a:rPr lang="en-ID" dirty="0" err="1"/>
              <a:t>pengguna</a:t>
            </a:r>
            <a:r>
              <a:rPr lang="en-ID" dirty="0"/>
              <a:t> yang </a:t>
            </a:r>
            <a:r>
              <a:rPr lang="en-ID" dirty="0" err="1"/>
              <a:t>sah</a:t>
            </a:r>
            <a:r>
              <a:rPr lang="en-ID" dirty="0"/>
              <a:t> </a:t>
            </a:r>
            <a:r>
              <a:rPr lang="en-ID" dirty="0" err="1"/>
              <a:t>mengakses</a:t>
            </a:r>
            <a:r>
              <a:rPr lang="en-ID" dirty="0"/>
              <a:t> </a:t>
            </a:r>
            <a:r>
              <a:rPr lang="en-ID" dirty="0" err="1"/>
              <a:t>sistem</a:t>
            </a:r>
            <a:r>
              <a:rPr lang="en-ID" dirty="0"/>
              <a:t> </a:t>
            </a:r>
            <a:r>
              <a:rPr lang="en-ID" dirty="0" err="1"/>
              <a:t>tertentu</a:t>
            </a:r>
            <a:r>
              <a:rPr lang="en-ID" dirty="0"/>
              <a:t>.</a:t>
            </a:r>
          </a:p>
          <a:p>
            <a:r>
              <a:rPr lang="en-US" sz="1800" b="0" i="0" dirty="0">
                <a:solidFill>
                  <a:srgbClr val="36394D"/>
                </a:solidFill>
                <a:effectLst/>
                <a:latin typeface="Montserrat-Regular"/>
              </a:rPr>
              <a:t>The concept underlying the denial of service attack is based on the fact that any device has operational limits. This fact applies to all devices, not just computer systems. For example, bridges are designed to hold weight up to a certain limit, aircraft have limits on how far they can travel without </a:t>
            </a:r>
            <a:r>
              <a:rPr lang="en-US" sz="1800" b="0" i="0" dirty="0" err="1">
                <a:solidFill>
                  <a:srgbClr val="36394D"/>
                </a:solidFill>
                <a:effectLst/>
                <a:latin typeface="Montserrat-Regular"/>
              </a:rPr>
              <a:t>refuelling</a:t>
            </a:r>
            <a:r>
              <a:rPr lang="en-US" sz="1800" b="0" i="0" dirty="0">
                <a:solidFill>
                  <a:srgbClr val="36394D"/>
                </a:solidFill>
                <a:effectLst/>
                <a:latin typeface="Montserrat-Regular"/>
              </a:rPr>
              <a:t>, and automobiles can only accelerate to a certain point. All of these various devices share a common trait: They have set limitations to their capacity to perform work. Computers are no different from these, or any other machine; they, too, have limits. Any computer system, web server, or network can only handle a finite load.</a:t>
            </a:r>
            <a:r>
              <a:rPr lang="en-US" dirty="0"/>
              <a:t> </a:t>
            </a:r>
            <a:br>
              <a:rPr lang="en-US" dirty="0"/>
            </a:br>
            <a:endParaRPr lang="en-US" dirty="0"/>
          </a:p>
          <a:p>
            <a:r>
              <a:rPr lang="en-US" sz="1800" b="0" i="0" dirty="0">
                <a:solidFill>
                  <a:srgbClr val="36394D"/>
                </a:solidFill>
                <a:effectLst/>
                <a:latin typeface="Montserrat-Regular"/>
              </a:rPr>
              <a:t>How a workload (and its limits) is de}</a:t>
            </a:r>
            <a:r>
              <a:rPr lang="en-US" sz="1800" b="0" i="0" dirty="0" err="1">
                <a:solidFill>
                  <a:srgbClr val="36394D"/>
                </a:solidFill>
                <a:effectLst/>
                <a:latin typeface="Montserrat-Regular"/>
              </a:rPr>
              <a:t>ned</a:t>
            </a:r>
            <a:r>
              <a:rPr lang="en-US" sz="1800" b="0" i="0" dirty="0">
                <a:solidFill>
                  <a:srgbClr val="36394D"/>
                </a:solidFill>
                <a:effectLst/>
                <a:latin typeface="Montserrat-Regular"/>
              </a:rPr>
              <a:t> varies from one machine to another. A workload for a computer system might be de}</a:t>
            </a:r>
            <a:r>
              <a:rPr lang="en-US" sz="1800" b="0" i="0" dirty="0" err="1">
                <a:solidFill>
                  <a:srgbClr val="36394D"/>
                </a:solidFill>
                <a:effectLst/>
                <a:latin typeface="Montserrat-Regular"/>
              </a:rPr>
              <a:t>ned</a:t>
            </a:r>
            <a:r>
              <a:rPr lang="en-US" sz="1800" b="0" i="0" dirty="0">
                <a:solidFill>
                  <a:srgbClr val="36394D"/>
                </a:solidFill>
                <a:effectLst/>
                <a:latin typeface="Montserrat-Regular"/>
              </a:rPr>
              <a:t> in a number of different ways, including the number of simultaneous users, the size of files, the speed of data transmission, or the amount of data stored. Exceeding any of these limits will stop the system from responding. </a:t>
            </a:r>
            <a:br>
              <a:rPr lang="en-US" dirty="0"/>
            </a:br>
            <a:endParaRPr lang="en-ID" dirty="0"/>
          </a:p>
        </p:txBody>
      </p:sp>
      <p:sp>
        <p:nvSpPr>
          <p:cNvPr id="4" name="Slide Number Placeholder 3"/>
          <p:cNvSpPr>
            <a:spLocks noGrp="1"/>
          </p:cNvSpPr>
          <p:nvPr>
            <p:ph type="sldNum" sz="quarter" idx="5"/>
          </p:nvPr>
        </p:nvSpPr>
        <p:spPr/>
        <p:txBody>
          <a:bodyPr/>
          <a:lstStyle/>
          <a:p>
            <a:fld id="{83C16588-8BD5-42F0-89F3-D72B587FDDD0}" type="slidenum">
              <a:rPr lang="en-ID" smtClean="0"/>
              <a:t>2</a:t>
            </a:fld>
            <a:endParaRPr lang="en-ID"/>
          </a:p>
        </p:txBody>
      </p:sp>
    </p:spTree>
    <p:extLst>
      <p:ext uri="{BB962C8B-B14F-4D97-AF65-F5344CB8AC3E}">
        <p14:creationId xmlns:p14="http://schemas.microsoft.com/office/powerpoint/2010/main" val="400189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36394D"/>
                </a:solidFill>
                <a:effectLst/>
                <a:latin typeface="Montserrat-Regular"/>
              </a:rPr>
              <a:t>This has the effect of leaving connections on the server half open, and the buffer memory allocated for them is reserved and not available to other applications. Although the packet in the buffer is dropped after a certain period of time (usually about three minutes) without a reply, the effect of many of these false connection requests is to make it </a:t>
            </a:r>
            <a:r>
              <a:rPr lang="en-US" sz="1800" b="0" i="0" dirty="0" err="1">
                <a:solidFill>
                  <a:srgbClr val="36394D"/>
                </a:solidFill>
                <a:effectLst/>
                <a:latin typeface="Montserrat-Regular"/>
              </a:rPr>
              <a:t>dif</a:t>
            </a:r>
            <a:r>
              <a:rPr lang="en-US" sz="1800" b="0" i="0" dirty="0">
                <a:solidFill>
                  <a:srgbClr val="36394D"/>
                </a:solidFill>
                <a:effectLst/>
                <a:latin typeface="Montserrat-Regular"/>
              </a:rPr>
              <a:t>}cult for legitimate requests for a session to be established.</a:t>
            </a:r>
            <a:r>
              <a:rPr lang="en-US" dirty="0"/>
              <a:t> </a:t>
            </a:r>
            <a:br>
              <a:rPr lang="en-US" dirty="0"/>
            </a:br>
            <a:endParaRPr lang="en-ID" dirty="0"/>
          </a:p>
        </p:txBody>
      </p:sp>
      <p:sp>
        <p:nvSpPr>
          <p:cNvPr id="4" name="Slide Number Placeholder 3"/>
          <p:cNvSpPr>
            <a:spLocks noGrp="1"/>
          </p:cNvSpPr>
          <p:nvPr>
            <p:ph type="sldNum" sz="quarter" idx="5"/>
          </p:nvPr>
        </p:nvSpPr>
        <p:spPr/>
        <p:txBody>
          <a:bodyPr/>
          <a:lstStyle/>
          <a:p>
            <a:fld id="{83C16588-8BD5-42F0-89F3-D72B587FDDD0}" type="slidenum">
              <a:rPr lang="en-ID" smtClean="0"/>
              <a:t>3</a:t>
            </a:fld>
            <a:endParaRPr lang="en-ID"/>
          </a:p>
        </p:txBody>
      </p:sp>
    </p:spTree>
    <p:extLst>
      <p:ext uri="{BB962C8B-B14F-4D97-AF65-F5344CB8AC3E}">
        <p14:creationId xmlns:p14="http://schemas.microsoft.com/office/powerpoint/2010/main" val="2319265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36394D"/>
                </a:solidFill>
                <a:effectLst/>
                <a:latin typeface="Montserrat-Regular"/>
              </a:rPr>
              <a:t>Continually sending such packets will cause the network itself to perform a DoS attack on one or more of its member servers. This attack is both clever and simple. The greatest </a:t>
            </a:r>
            <a:r>
              <a:rPr lang="en-US" sz="1800" b="0" i="0" dirty="0" err="1">
                <a:solidFill>
                  <a:srgbClr val="36394D"/>
                </a:solidFill>
                <a:effectLst/>
                <a:latin typeface="Montserrat-Regular"/>
              </a:rPr>
              <a:t>dificulty</a:t>
            </a:r>
            <a:r>
              <a:rPr lang="en-US" sz="1800" b="0" i="0" dirty="0">
                <a:solidFill>
                  <a:srgbClr val="36394D"/>
                </a:solidFill>
                <a:effectLst/>
                <a:latin typeface="Montserrat-Regular"/>
              </a:rPr>
              <a:t> is getting the packets started on the target network. This can be accomplished via some software such as a virus or Trojan horse that will begin sending the packets.</a:t>
            </a:r>
            <a:r>
              <a:rPr lang="en-US" dirty="0"/>
              <a:t> </a:t>
            </a:r>
            <a:br>
              <a:rPr lang="en-US" dirty="0"/>
            </a:br>
            <a:endParaRPr lang="en-ID" dirty="0"/>
          </a:p>
        </p:txBody>
      </p:sp>
      <p:sp>
        <p:nvSpPr>
          <p:cNvPr id="4" name="Slide Number Placeholder 3"/>
          <p:cNvSpPr>
            <a:spLocks noGrp="1"/>
          </p:cNvSpPr>
          <p:nvPr>
            <p:ph type="sldNum" sz="quarter" idx="5"/>
          </p:nvPr>
        </p:nvSpPr>
        <p:spPr/>
        <p:txBody>
          <a:bodyPr/>
          <a:lstStyle/>
          <a:p>
            <a:fld id="{83C16588-8BD5-42F0-89F3-D72B587FDDD0}" type="slidenum">
              <a:rPr lang="en-ID" smtClean="0"/>
              <a:t>5</a:t>
            </a:fld>
            <a:endParaRPr lang="en-ID"/>
          </a:p>
        </p:txBody>
      </p:sp>
    </p:spTree>
    <p:extLst>
      <p:ext uri="{BB962C8B-B14F-4D97-AF65-F5344CB8AC3E}">
        <p14:creationId xmlns:p14="http://schemas.microsoft.com/office/powerpoint/2010/main" val="2642444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36394D"/>
                </a:solidFill>
                <a:effectLst/>
                <a:latin typeface="Montserrat-Regular"/>
              </a:rPr>
              <a:t>The only real safeguard against this type of attack is to ensure that all operating systems and software are routinely patched. This attack relies on vulnerabilities in the way a particular operating system or application handles abnormally large TCP packets. When such vulnerabilities are discovered, the vendor customarily releases a patch. The possibility of </a:t>
            </a:r>
            <a:r>
              <a:rPr lang="en-US" sz="1800" b="0" i="0" dirty="0" err="1">
                <a:solidFill>
                  <a:srgbClr val="36394D"/>
                </a:solidFill>
                <a:effectLst/>
                <a:latin typeface="Montserrat-Regular"/>
              </a:rPr>
              <a:t>PoD</a:t>
            </a:r>
            <a:r>
              <a:rPr lang="en-US" sz="1800" b="0" i="0" dirty="0">
                <a:solidFill>
                  <a:srgbClr val="36394D"/>
                </a:solidFill>
                <a:effectLst/>
                <a:latin typeface="Montserrat-Regular"/>
              </a:rPr>
              <a:t> is one reason, among many, why you must keep patches updated on all of your systems.</a:t>
            </a:r>
            <a:br>
              <a:rPr lang="en-US" sz="1800" b="0" i="0" dirty="0">
                <a:solidFill>
                  <a:srgbClr val="36394D"/>
                </a:solidFill>
                <a:effectLst/>
                <a:latin typeface="Montserrat-Regular"/>
              </a:rPr>
            </a:br>
            <a:endParaRPr lang="en-US" sz="1800" b="0" i="0" dirty="0">
              <a:solidFill>
                <a:srgbClr val="36394D"/>
              </a:solidFill>
              <a:effectLst/>
              <a:latin typeface="Montserrat-Regular"/>
            </a:endParaRPr>
          </a:p>
          <a:p>
            <a:r>
              <a:rPr lang="en-US" sz="1800" b="0" i="0" dirty="0">
                <a:solidFill>
                  <a:srgbClr val="36394D"/>
                </a:solidFill>
                <a:effectLst/>
                <a:latin typeface="Montserrat-Regular"/>
              </a:rPr>
              <a:t>This attack is becoming less common as newer versions of operating systems are better able to handle the overly large packets that Ping of Death depends on. If the operating system is properly designed, it will drop any oversized packets, thus negating any possible negative effects a </a:t>
            </a:r>
            <a:r>
              <a:rPr lang="en-US" sz="1800" b="0" i="0" dirty="0" err="1">
                <a:solidFill>
                  <a:srgbClr val="36394D"/>
                </a:solidFill>
                <a:effectLst/>
                <a:latin typeface="Montserrat-Regular"/>
              </a:rPr>
              <a:t>PoD</a:t>
            </a:r>
            <a:r>
              <a:rPr lang="en-US" sz="1800" b="0" i="0" dirty="0">
                <a:solidFill>
                  <a:srgbClr val="36394D"/>
                </a:solidFill>
                <a:effectLst/>
                <a:latin typeface="Montserrat-Regular"/>
              </a:rPr>
              <a:t> attack might have.</a:t>
            </a:r>
            <a:r>
              <a:rPr lang="en-US" dirty="0"/>
              <a:t> </a:t>
            </a:r>
            <a:br>
              <a:rPr lang="en-US" dirty="0"/>
            </a:br>
            <a:endParaRPr lang="en-ID" dirty="0"/>
          </a:p>
        </p:txBody>
      </p:sp>
      <p:sp>
        <p:nvSpPr>
          <p:cNvPr id="4" name="Slide Number Placeholder 3"/>
          <p:cNvSpPr>
            <a:spLocks noGrp="1"/>
          </p:cNvSpPr>
          <p:nvPr>
            <p:ph type="sldNum" sz="quarter" idx="5"/>
          </p:nvPr>
        </p:nvSpPr>
        <p:spPr/>
        <p:txBody>
          <a:bodyPr/>
          <a:lstStyle/>
          <a:p>
            <a:fld id="{83C16588-8BD5-42F0-89F3-D72B587FDDD0}" type="slidenum">
              <a:rPr lang="en-ID" smtClean="0"/>
              <a:t>7</a:t>
            </a:fld>
            <a:endParaRPr lang="en-ID"/>
          </a:p>
        </p:txBody>
      </p:sp>
    </p:spTree>
    <p:extLst>
      <p:ext uri="{BB962C8B-B14F-4D97-AF65-F5344CB8AC3E}">
        <p14:creationId xmlns:p14="http://schemas.microsoft.com/office/powerpoint/2010/main" val="3511959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36394D"/>
                </a:solidFill>
                <a:effectLst/>
                <a:latin typeface="Montserrat-Regular"/>
              </a:rPr>
              <a:t>A UDP flood attack occurs when an attacker sends a UDP packet to a random port on the victim system. When the victim system receives a UDP packet, it will determine what application is waiting on the destination port. When it realizes that no application is waiting on the port, it will generate an ICMP (</a:t>
            </a:r>
            <a:r>
              <a:rPr lang="en-ID" sz="2800" b="1" i="0" dirty="0">
                <a:solidFill>
                  <a:srgbClr val="202124"/>
                </a:solidFill>
                <a:effectLst/>
                <a:latin typeface="arial" panose="020B0604020202020204" pitchFamily="34" charset="0"/>
              </a:rPr>
              <a:t>Internet Control Message Protocol)</a:t>
            </a:r>
            <a:r>
              <a:rPr lang="en-US" sz="1800" b="0" i="0" dirty="0">
                <a:solidFill>
                  <a:srgbClr val="36394D"/>
                </a:solidFill>
                <a:effectLst/>
                <a:latin typeface="Montserrat-Regular"/>
              </a:rPr>
              <a:t> packet of destination unreachable to the forged source address. If enough UDP packets are delivered to ports on the victim, the system goes dow</a:t>
            </a:r>
            <a:r>
              <a:rPr lang="en-US" sz="2800" b="0" i="0" dirty="0">
                <a:solidFill>
                  <a:srgbClr val="36394D"/>
                </a:solidFill>
                <a:effectLst/>
                <a:latin typeface="Montserrat-Regular"/>
              </a:rPr>
              <a:t>n</a:t>
            </a:r>
            <a:br>
              <a:rPr lang="en-US" sz="2800" dirty="0"/>
            </a:br>
            <a:br>
              <a:rPr lang="en-US" dirty="0"/>
            </a:br>
            <a:endParaRPr lang="en-ID" dirty="0"/>
          </a:p>
        </p:txBody>
      </p:sp>
      <p:sp>
        <p:nvSpPr>
          <p:cNvPr id="4" name="Slide Number Placeholder 3"/>
          <p:cNvSpPr>
            <a:spLocks noGrp="1"/>
          </p:cNvSpPr>
          <p:nvPr>
            <p:ph type="sldNum" sz="quarter" idx="5"/>
          </p:nvPr>
        </p:nvSpPr>
        <p:spPr/>
        <p:txBody>
          <a:bodyPr/>
          <a:lstStyle/>
          <a:p>
            <a:fld id="{83C16588-8BD5-42F0-89F3-D72B587FDDD0}" type="slidenum">
              <a:rPr lang="en-ID" smtClean="0"/>
              <a:t>10</a:t>
            </a:fld>
            <a:endParaRPr lang="en-ID"/>
          </a:p>
        </p:txBody>
      </p:sp>
    </p:spTree>
    <p:extLst>
      <p:ext uri="{BB962C8B-B14F-4D97-AF65-F5344CB8AC3E}">
        <p14:creationId xmlns:p14="http://schemas.microsoft.com/office/powerpoint/2010/main" val="399380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ID" b="0" i="0" dirty="0">
                <a:solidFill>
                  <a:srgbClr val="666666"/>
                </a:solidFill>
                <a:effectLst/>
                <a:latin typeface="Lucida Grande"/>
              </a:rPr>
              <a:t>Buffer overflow </a:t>
            </a:r>
            <a:r>
              <a:rPr lang="en-ID" b="0" i="0" dirty="0" err="1">
                <a:solidFill>
                  <a:srgbClr val="666666"/>
                </a:solidFill>
                <a:effectLst/>
                <a:latin typeface="Lucida Grande"/>
              </a:rPr>
              <a:t>merupakan</a:t>
            </a:r>
            <a:r>
              <a:rPr lang="en-ID" b="0" i="0" dirty="0">
                <a:solidFill>
                  <a:srgbClr val="666666"/>
                </a:solidFill>
                <a:effectLst/>
                <a:latin typeface="Lucida Grande"/>
              </a:rPr>
              <a:t> </a:t>
            </a:r>
            <a:r>
              <a:rPr lang="en-ID" b="0" i="0" dirty="0" err="1">
                <a:solidFill>
                  <a:srgbClr val="666666"/>
                </a:solidFill>
                <a:effectLst/>
                <a:latin typeface="Lucida Grande"/>
              </a:rPr>
              <a:t>serangan</a:t>
            </a:r>
            <a:r>
              <a:rPr lang="en-ID" b="0" i="0" dirty="0">
                <a:solidFill>
                  <a:srgbClr val="666666"/>
                </a:solidFill>
                <a:effectLst/>
                <a:latin typeface="Lucida Grande"/>
              </a:rPr>
              <a:t> yang </a:t>
            </a:r>
            <a:r>
              <a:rPr lang="en-ID" b="0" i="0" dirty="0" err="1">
                <a:solidFill>
                  <a:srgbClr val="666666"/>
                </a:solidFill>
                <a:effectLst/>
                <a:latin typeface="Lucida Grande"/>
              </a:rPr>
              <a:t>dilakukan</a:t>
            </a:r>
            <a:r>
              <a:rPr lang="en-ID" b="0" i="0" dirty="0">
                <a:solidFill>
                  <a:srgbClr val="666666"/>
                </a:solidFill>
                <a:effectLst/>
                <a:latin typeface="Lucida Grande"/>
              </a:rPr>
              <a:t> </a:t>
            </a:r>
            <a:r>
              <a:rPr lang="en-ID" b="0" i="0" dirty="0" err="1">
                <a:solidFill>
                  <a:srgbClr val="666666"/>
                </a:solidFill>
                <a:effectLst/>
                <a:latin typeface="Lucida Grande"/>
              </a:rPr>
              <a:t>dengan</a:t>
            </a:r>
            <a:r>
              <a:rPr lang="en-ID" b="0" i="0" dirty="0">
                <a:solidFill>
                  <a:srgbClr val="666666"/>
                </a:solidFill>
                <a:effectLst/>
                <a:latin typeface="Lucida Grande"/>
              </a:rPr>
              <a:t> </a:t>
            </a:r>
            <a:r>
              <a:rPr lang="en-ID" b="0" i="0" dirty="0" err="1">
                <a:solidFill>
                  <a:srgbClr val="666666"/>
                </a:solidFill>
                <a:effectLst/>
                <a:latin typeface="Lucida Grande"/>
              </a:rPr>
              <a:t>memanfaatkan</a:t>
            </a:r>
            <a:r>
              <a:rPr lang="en-ID" b="0" i="0" dirty="0">
                <a:solidFill>
                  <a:srgbClr val="666666"/>
                </a:solidFill>
                <a:effectLst/>
                <a:latin typeface="Lucida Grande"/>
              </a:rPr>
              <a:t> </a:t>
            </a:r>
            <a:r>
              <a:rPr lang="en-ID" b="0" i="0" dirty="0" err="1">
                <a:solidFill>
                  <a:srgbClr val="666666"/>
                </a:solidFill>
                <a:effectLst/>
                <a:latin typeface="Lucida Grande"/>
              </a:rPr>
              <a:t>kelemahan</a:t>
            </a:r>
            <a:r>
              <a:rPr lang="en-ID" b="0" i="0" dirty="0">
                <a:solidFill>
                  <a:srgbClr val="666666"/>
                </a:solidFill>
                <a:effectLst/>
                <a:latin typeface="Lucida Grande"/>
              </a:rPr>
              <a:t> pada program yang </a:t>
            </a:r>
            <a:r>
              <a:rPr lang="en-ID" b="0" i="0" dirty="0" err="1">
                <a:solidFill>
                  <a:srgbClr val="666666"/>
                </a:solidFill>
                <a:effectLst/>
                <a:latin typeface="Lucida Grande"/>
              </a:rPr>
              <a:t>dibuat</a:t>
            </a:r>
            <a:r>
              <a:rPr lang="en-ID" b="0" i="0" dirty="0">
                <a:solidFill>
                  <a:srgbClr val="666666"/>
                </a:solidFill>
                <a:effectLst/>
                <a:latin typeface="Lucida Grande"/>
              </a:rPr>
              <a:t> </a:t>
            </a:r>
            <a:r>
              <a:rPr lang="en-ID" b="0" i="0" dirty="0" err="1">
                <a:solidFill>
                  <a:srgbClr val="666666"/>
                </a:solidFill>
                <a:effectLst/>
                <a:latin typeface="Lucida Grande"/>
              </a:rPr>
              <a:t>yaitu</a:t>
            </a:r>
            <a:r>
              <a:rPr lang="en-ID" b="0" i="0" dirty="0">
                <a:solidFill>
                  <a:srgbClr val="666666"/>
                </a:solidFill>
                <a:effectLst/>
                <a:latin typeface="Lucida Grande"/>
              </a:rPr>
              <a:t> </a:t>
            </a:r>
            <a:r>
              <a:rPr lang="en-ID" b="0" i="0" dirty="0" err="1">
                <a:solidFill>
                  <a:srgbClr val="666666"/>
                </a:solidFill>
                <a:effectLst/>
                <a:latin typeface="Lucida Grande"/>
              </a:rPr>
              <a:t>memiliki</a:t>
            </a:r>
            <a:r>
              <a:rPr lang="en-ID" b="0" i="0" dirty="0">
                <a:solidFill>
                  <a:srgbClr val="666666"/>
                </a:solidFill>
                <a:effectLst/>
                <a:latin typeface="Lucida Grande"/>
              </a:rPr>
              <a:t> </a:t>
            </a:r>
            <a:r>
              <a:rPr lang="en-ID" b="0" i="0" dirty="0" err="1">
                <a:solidFill>
                  <a:srgbClr val="666666"/>
                </a:solidFill>
                <a:effectLst/>
                <a:latin typeface="Lucida Grande"/>
              </a:rPr>
              <a:t>celah</a:t>
            </a:r>
            <a:r>
              <a:rPr lang="en-ID" b="0" i="0" dirty="0">
                <a:solidFill>
                  <a:srgbClr val="666666"/>
                </a:solidFill>
                <a:effectLst/>
                <a:latin typeface="Lucida Grande"/>
              </a:rPr>
              <a:t> </a:t>
            </a:r>
            <a:r>
              <a:rPr lang="en-ID" b="0" i="0" dirty="0" err="1">
                <a:solidFill>
                  <a:srgbClr val="666666"/>
                </a:solidFill>
                <a:effectLst/>
                <a:latin typeface="Lucida Grande"/>
              </a:rPr>
              <a:t>untuk</a:t>
            </a:r>
            <a:r>
              <a:rPr lang="en-ID" b="0" i="0" dirty="0">
                <a:solidFill>
                  <a:srgbClr val="666666"/>
                </a:solidFill>
                <a:effectLst/>
                <a:latin typeface="Lucida Grande"/>
              </a:rPr>
              <a:t> </a:t>
            </a:r>
            <a:r>
              <a:rPr lang="en-ID" b="0" i="0" dirty="0" err="1">
                <a:solidFill>
                  <a:srgbClr val="666666"/>
                </a:solidFill>
                <a:effectLst/>
                <a:latin typeface="Lucida Grande"/>
              </a:rPr>
              <a:t>dimodifikasi</a:t>
            </a:r>
            <a:r>
              <a:rPr lang="en-ID" b="0" i="0" dirty="0">
                <a:solidFill>
                  <a:srgbClr val="666666"/>
                </a:solidFill>
                <a:effectLst/>
                <a:latin typeface="Lucida Grande"/>
              </a:rPr>
              <a:t>. </a:t>
            </a:r>
            <a:r>
              <a:rPr lang="en-ID" b="0" i="0" dirty="0" err="1">
                <a:solidFill>
                  <a:srgbClr val="666666"/>
                </a:solidFill>
                <a:effectLst/>
                <a:latin typeface="Lucida Grande"/>
              </a:rPr>
              <a:t>Serangan</a:t>
            </a:r>
            <a:r>
              <a:rPr lang="en-ID" b="0" i="0" dirty="0">
                <a:solidFill>
                  <a:srgbClr val="666666"/>
                </a:solidFill>
                <a:effectLst/>
                <a:latin typeface="Lucida Grande"/>
              </a:rPr>
              <a:t> buffer overflow </a:t>
            </a:r>
            <a:r>
              <a:rPr lang="en-ID" b="0" i="0" dirty="0" err="1">
                <a:solidFill>
                  <a:srgbClr val="666666"/>
                </a:solidFill>
                <a:effectLst/>
                <a:latin typeface="Lucida Grande"/>
              </a:rPr>
              <a:t>sendiri</a:t>
            </a:r>
            <a:r>
              <a:rPr lang="en-ID" b="0" i="0" dirty="0">
                <a:solidFill>
                  <a:srgbClr val="666666"/>
                </a:solidFill>
                <a:effectLst/>
                <a:latin typeface="Lucida Grande"/>
              </a:rPr>
              <a:t> </a:t>
            </a:r>
            <a:r>
              <a:rPr lang="en-ID" b="0" i="0" dirty="0" err="1">
                <a:solidFill>
                  <a:srgbClr val="666666"/>
                </a:solidFill>
                <a:effectLst/>
                <a:latin typeface="Lucida Grande"/>
              </a:rPr>
              <a:t>terjadi</a:t>
            </a:r>
            <a:r>
              <a:rPr lang="en-ID" b="0" i="0" dirty="0">
                <a:solidFill>
                  <a:srgbClr val="666666"/>
                </a:solidFill>
                <a:effectLst/>
                <a:latin typeface="Lucida Grande"/>
              </a:rPr>
              <a:t> </a:t>
            </a:r>
            <a:r>
              <a:rPr lang="en-ID" b="0" i="0" dirty="0" err="1">
                <a:solidFill>
                  <a:srgbClr val="666666"/>
                </a:solidFill>
                <a:effectLst/>
                <a:latin typeface="Lucida Grande"/>
              </a:rPr>
              <a:t>karena</a:t>
            </a:r>
            <a:r>
              <a:rPr lang="en-ID" b="0" i="0" dirty="0">
                <a:solidFill>
                  <a:srgbClr val="666666"/>
                </a:solidFill>
                <a:effectLst/>
                <a:latin typeface="Lucida Grande"/>
              </a:rPr>
              <a:t> </a:t>
            </a:r>
            <a:r>
              <a:rPr lang="en-ID" b="0" i="0" dirty="0" err="1">
                <a:solidFill>
                  <a:srgbClr val="666666"/>
                </a:solidFill>
                <a:effectLst/>
                <a:latin typeface="Lucida Grande"/>
              </a:rPr>
              <a:t>penyerang</a:t>
            </a:r>
            <a:r>
              <a:rPr lang="en-ID" b="0" i="0" dirty="0">
                <a:solidFill>
                  <a:srgbClr val="666666"/>
                </a:solidFill>
                <a:effectLst/>
                <a:latin typeface="Lucida Grande"/>
              </a:rPr>
              <a:t> </a:t>
            </a:r>
            <a:r>
              <a:rPr lang="en-ID" b="0" i="0" dirty="0" err="1">
                <a:solidFill>
                  <a:srgbClr val="666666"/>
                </a:solidFill>
                <a:effectLst/>
                <a:latin typeface="Lucida Grande"/>
              </a:rPr>
              <a:t>melakukan</a:t>
            </a:r>
            <a:r>
              <a:rPr lang="en-ID" b="0" i="0" dirty="0">
                <a:solidFill>
                  <a:srgbClr val="666666"/>
                </a:solidFill>
                <a:effectLst/>
                <a:latin typeface="Lucida Grande"/>
              </a:rPr>
              <a:t> input yang </a:t>
            </a:r>
            <a:r>
              <a:rPr lang="en-ID" b="0" i="0" dirty="0" err="1">
                <a:solidFill>
                  <a:srgbClr val="666666"/>
                </a:solidFill>
                <a:effectLst/>
                <a:latin typeface="Lucida Grande"/>
              </a:rPr>
              <a:t>berlebihan</a:t>
            </a:r>
            <a:r>
              <a:rPr lang="en-ID" b="0" i="0" dirty="0">
                <a:solidFill>
                  <a:srgbClr val="666666"/>
                </a:solidFill>
                <a:effectLst/>
                <a:latin typeface="Lucida Grande"/>
              </a:rPr>
              <a:t> pada program yang </a:t>
            </a:r>
            <a:r>
              <a:rPr lang="en-ID" b="0" i="0" dirty="0" err="1">
                <a:solidFill>
                  <a:srgbClr val="666666"/>
                </a:solidFill>
                <a:effectLst/>
                <a:latin typeface="Lucida Grande"/>
              </a:rPr>
              <a:t>dijalankan</a:t>
            </a:r>
            <a:r>
              <a:rPr lang="en-ID" b="0" i="0" dirty="0">
                <a:solidFill>
                  <a:srgbClr val="666666"/>
                </a:solidFill>
                <a:effectLst/>
                <a:latin typeface="Lucida Grande"/>
              </a:rPr>
              <a:t> </a:t>
            </a:r>
            <a:r>
              <a:rPr lang="en-ID" b="0" i="0" dirty="0" err="1">
                <a:solidFill>
                  <a:srgbClr val="666666"/>
                </a:solidFill>
                <a:effectLst/>
                <a:latin typeface="Lucida Grande"/>
              </a:rPr>
              <a:t>sehingga</a:t>
            </a:r>
            <a:r>
              <a:rPr lang="en-ID" b="0" i="0" dirty="0">
                <a:solidFill>
                  <a:srgbClr val="666666"/>
                </a:solidFill>
                <a:effectLst/>
                <a:latin typeface="Lucida Grande"/>
              </a:rPr>
              <a:t> program </a:t>
            </a:r>
            <a:r>
              <a:rPr lang="en-ID" b="0" i="0" dirty="0" err="1">
                <a:solidFill>
                  <a:srgbClr val="666666"/>
                </a:solidFill>
                <a:effectLst/>
                <a:latin typeface="Lucida Grande"/>
              </a:rPr>
              <a:t>mengalami</a:t>
            </a:r>
            <a:r>
              <a:rPr lang="en-ID" b="0" i="0" dirty="0">
                <a:solidFill>
                  <a:srgbClr val="666666"/>
                </a:solidFill>
                <a:effectLst/>
                <a:latin typeface="Lucida Grande"/>
              </a:rPr>
              <a:t> </a:t>
            </a:r>
            <a:r>
              <a:rPr lang="en-ID" b="0" i="0" dirty="0" err="1">
                <a:solidFill>
                  <a:srgbClr val="666666"/>
                </a:solidFill>
                <a:effectLst/>
                <a:latin typeface="Lucida Grande"/>
              </a:rPr>
              <a:t>kelebihan</a:t>
            </a:r>
            <a:r>
              <a:rPr lang="en-ID" b="0" i="0" dirty="0">
                <a:solidFill>
                  <a:srgbClr val="666666"/>
                </a:solidFill>
                <a:effectLst/>
                <a:latin typeface="Lucida Grande"/>
              </a:rPr>
              <a:t> </a:t>
            </a:r>
            <a:r>
              <a:rPr lang="en-ID" b="0" i="0" dirty="0" err="1">
                <a:solidFill>
                  <a:srgbClr val="666666"/>
                </a:solidFill>
                <a:effectLst/>
                <a:latin typeface="Lucida Grande"/>
              </a:rPr>
              <a:t>muatan</a:t>
            </a:r>
            <a:r>
              <a:rPr lang="en-ID" b="0" i="0" dirty="0">
                <a:solidFill>
                  <a:srgbClr val="666666"/>
                </a:solidFill>
                <a:effectLst/>
                <a:latin typeface="Lucida Grande"/>
              </a:rPr>
              <a:t> dan memory </a:t>
            </a:r>
            <a:r>
              <a:rPr lang="en-ID" b="0" i="0" dirty="0" err="1">
                <a:solidFill>
                  <a:srgbClr val="666666"/>
                </a:solidFill>
                <a:effectLst/>
                <a:latin typeface="Lucida Grande"/>
              </a:rPr>
              <a:t>tidak</a:t>
            </a:r>
            <a:r>
              <a:rPr lang="en-ID" b="0" i="0" dirty="0">
                <a:solidFill>
                  <a:srgbClr val="666666"/>
                </a:solidFill>
                <a:effectLst/>
                <a:latin typeface="Lucida Grande"/>
              </a:rPr>
              <a:t> </a:t>
            </a:r>
            <a:r>
              <a:rPr lang="en-ID" b="0" i="0" dirty="0" err="1">
                <a:solidFill>
                  <a:srgbClr val="666666"/>
                </a:solidFill>
                <a:effectLst/>
                <a:latin typeface="Lucida Grande"/>
              </a:rPr>
              <a:t>dapat</a:t>
            </a:r>
            <a:r>
              <a:rPr lang="en-ID" b="0" i="0" dirty="0">
                <a:solidFill>
                  <a:srgbClr val="666666"/>
                </a:solidFill>
                <a:effectLst/>
                <a:latin typeface="Lucida Grande"/>
              </a:rPr>
              <a:t> </a:t>
            </a:r>
            <a:r>
              <a:rPr lang="en-ID" b="0" i="0" dirty="0" err="1">
                <a:solidFill>
                  <a:srgbClr val="666666"/>
                </a:solidFill>
                <a:effectLst/>
                <a:latin typeface="Lucida Grande"/>
              </a:rPr>
              <a:t>mengalokasikannya</a:t>
            </a:r>
            <a:r>
              <a:rPr lang="en-ID" b="0" i="0" dirty="0">
                <a:solidFill>
                  <a:srgbClr val="666666"/>
                </a:solidFill>
                <a:effectLst/>
                <a:latin typeface="Lucida Grande"/>
              </a:rPr>
              <a:t>.</a:t>
            </a:r>
          </a:p>
          <a:p>
            <a:pPr algn="l" fontAlgn="base"/>
            <a:r>
              <a:rPr lang="en-ID" b="0" i="0" dirty="0">
                <a:solidFill>
                  <a:srgbClr val="666666"/>
                </a:solidFill>
                <a:effectLst/>
                <a:latin typeface="Lucida Grande"/>
              </a:rPr>
              <a:t>Ketika memory </a:t>
            </a:r>
            <a:r>
              <a:rPr lang="en-ID" b="0" i="0" dirty="0" err="1">
                <a:solidFill>
                  <a:srgbClr val="666666"/>
                </a:solidFill>
                <a:effectLst/>
                <a:latin typeface="Lucida Grande"/>
              </a:rPr>
              <a:t>tidak</a:t>
            </a:r>
            <a:r>
              <a:rPr lang="en-ID" b="0" i="0" dirty="0">
                <a:solidFill>
                  <a:srgbClr val="666666"/>
                </a:solidFill>
                <a:effectLst/>
                <a:latin typeface="Lucida Grande"/>
              </a:rPr>
              <a:t> </a:t>
            </a:r>
            <a:r>
              <a:rPr lang="en-ID" b="0" i="0" dirty="0" err="1">
                <a:solidFill>
                  <a:srgbClr val="666666"/>
                </a:solidFill>
                <a:effectLst/>
                <a:latin typeface="Lucida Grande"/>
              </a:rPr>
              <a:t>mampu</a:t>
            </a:r>
            <a:r>
              <a:rPr lang="en-ID" b="0" i="0" dirty="0">
                <a:solidFill>
                  <a:srgbClr val="666666"/>
                </a:solidFill>
                <a:effectLst/>
                <a:latin typeface="Lucida Grande"/>
              </a:rPr>
              <a:t> </a:t>
            </a:r>
            <a:r>
              <a:rPr lang="en-ID" b="0" i="0" dirty="0" err="1">
                <a:solidFill>
                  <a:srgbClr val="666666"/>
                </a:solidFill>
                <a:effectLst/>
                <a:latin typeface="Lucida Grande"/>
              </a:rPr>
              <a:t>menampung</a:t>
            </a:r>
            <a:r>
              <a:rPr lang="en-ID" b="0" i="0" dirty="0">
                <a:solidFill>
                  <a:srgbClr val="666666"/>
                </a:solidFill>
                <a:effectLst/>
                <a:latin typeface="Lucida Grande"/>
              </a:rPr>
              <a:t> input yang </a:t>
            </a:r>
            <a:r>
              <a:rPr lang="en-ID" b="0" i="0" dirty="0" err="1">
                <a:solidFill>
                  <a:srgbClr val="666666"/>
                </a:solidFill>
                <a:effectLst/>
                <a:latin typeface="Lucida Grande"/>
              </a:rPr>
              <a:t>berlebihan</a:t>
            </a:r>
            <a:r>
              <a:rPr lang="en-ID" b="0" i="0" dirty="0">
                <a:solidFill>
                  <a:srgbClr val="666666"/>
                </a:solidFill>
                <a:effectLst/>
                <a:latin typeface="Lucida Grande"/>
              </a:rPr>
              <a:t> </a:t>
            </a:r>
            <a:r>
              <a:rPr lang="en-ID" b="0" i="0" dirty="0" err="1">
                <a:solidFill>
                  <a:srgbClr val="666666"/>
                </a:solidFill>
                <a:effectLst/>
                <a:latin typeface="Lucida Grande"/>
              </a:rPr>
              <a:t>maka</a:t>
            </a:r>
            <a:r>
              <a:rPr lang="en-ID" b="0" i="0" dirty="0">
                <a:solidFill>
                  <a:srgbClr val="666666"/>
                </a:solidFill>
                <a:effectLst/>
                <a:latin typeface="Lucida Grande"/>
              </a:rPr>
              <a:t> </a:t>
            </a:r>
            <a:r>
              <a:rPr lang="en-ID" b="0" i="0" dirty="0" err="1">
                <a:solidFill>
                  <a:srgbClr val="666666"/>
                </a:solidFill>
                <a:effectLst/>
                <a:latin typeface="Lucida Grande"/>
              </a:rPr>
              <a:t>akan</a:t>
            </a:r>
            <a:r>
              <a:rPr lang="en-ID" b="0" i="0" dirty="0">
                <a:solidFill>
                  <a:srgbClr val="666666"/>
                </a:solidFill>
                <a:effectLst/>
                <a:latin typeface="Lucida Grande"/>
              </a:rPr>
              <a:t> </a:t>
            </a:r>
            <a:r>
              <a:rPr lang="en-ID" b="0" i="0" dirty="0" err="1">
                <a:solidFill>
                  <a:srgbClr val="666666"/>
                </a:solidFill>
                <a:effectLst/>
                <a:latin typeface="Lucida Grande"/>
              </a:rPr>
              <a:t>memberikan</a:t>
            </a:r>
            <a:r>
              <a:rPr lang="en-ID" b="0" i="0" dirty="0">
                <a:solidFill>
                  <a:srgbClr val="666666"/>
                </a:solidFill>
                <a:effectLst/>
                <a:latin typeface="Lucida Grande"/>
              </a:rPr>
              <a:t> </a:t>
            </a:r>
            <a:r>
              <a:rPr lang="en-ID" b="0" i="0" dirty="0" err="1">
                <a:solidFill>
                  <a:srgbClr val="666666"/>
                </a:solidFill>
                <a:effectLst/>
                <a:latin typeface="Lucida Grande"/>
              </a:rPr>
              <a:t>kesempatan</a:t>
            </a:r>
            <a:r>
              <a:rPr lang="en-ID" b="0" i="0" dirty="0">
                <a:solidFill>
                  <a:srgbClr val="666666"/>
                </a:solidFill>
                <a:effectLst/>
                <a:latin typeface="Lucida Grande"/>
              </a:rPr>
              <a:t> </a:t>
            </a:r>
            <a:r>
              <a:rPr lang="en-ID" b="0" i="0" dirty="0" err="1">
                <a:solidFill>
                  <a:srgbClr val="666666"/>
                </a:solidFill>
                <a:effectLst/>
                <a:latin typeface="Lucida Grande"/>
              </a:rPr>
              <a:t>kepada</a:t>
            </a:r>
            <a:r>
              <a:rPr lang="en-ID" b="0" i="0" dirty="0">
                <a:solidFill>
                  <a:srgbClr val="666666"/>
                </a:solidFill>
                <a:effectLst/>
                <a:latin typeface="Lucida Grande"/>
              </a:rPr>
              <a:t> </a:t>
            </a:r>
            <a:r>
              <a:rPr lang="en-ID" b="0" i="0" dirty="0" err="1">
                <a:solidFill>
                  <a:srgbClr val="666666"/>
                </a:solidFill>
                <a:effectLst/>
                <a:latin typeface="Lucida Grande"/>
              </a:rPr>
              <a:t>penyerang</a:t>
            </a:r>
            <a:r>
              <a:rPr lang="en-ID" b="0" i="0" dirty="0">
                <a:solidFill>
                  <a:srgbClr val="666666"/>
                </a:solidFill>
                <a:effectLst/>
                <a:latin typeface="Lucida Grande"/>
              </a:rPr>
              <a:t> </a:t>
            </a:r>
            <a:r>
              <a:rPr lang="en-ID" b="0" i="0" dirty="0" err="1">
                <a:solidFill>
                  <a:srgbClr val="666666"/>
                </a:solidFill>
                <a:effectLst/>
                <a:latin typeface="Lucida Grande"/>
              </a:rPr>
              <a:t>untuk</a:t>
            </a:r>
            <a:r>
              <a:rPr lang="en-ID" b="0" i="0" dirty="0">
                <a:solidFill>
                  <a:srgbClr val="666666"/>
                </a:solidFill>
                <a:effectLst/>
                <a:latin typeface="Lucida Grande"/>
              </a:rPr>
              <a:t> </a:t>
            </a:r>
            <a:r>
              <a:rPr lang="en-ID" b="0" i="0" dirty="0" err="1">
                <a:solidFill>
                  <a:srgbClr val="666666"/>
                </a:solidFill>
                <a:effectLst/>
                <a:latin typeface="Lucida Grande"/>
              </a:rPr>
              <a:t>menindih</a:t>
            </a:r>
            <a:r>
              <a:rPr lang="en-ID" b="0" i="0" dirty="0">
                <a:solidFill>
                  <a:srgbClr val="666666"/>
                </a:solidFill>
                <a:effectLst/>
                <a:latin typeface="Lucida Grande"/>
              </a:rPr>
              <a:t> data pada program dan </a:t>
            </a:r>
            <a:r>
              <a:rPr lang="en-ID" b="0" i="0" dirty="0" err="1">
                <a:solidFill>
                  <a:srgbClr val="666666"/>
                </a:solidFill>
                <a:effectLst/>
                <a:latin typeface="Lucida Grande"/>
              </a:rPr>
              <a:t>mengambil</a:t>
            </a:r>
            <a:r>
              <a:rPr lang="en-ID" b="0" i="0" dirty="0">
                <a:solidFill>
                  <a:srgbClr val="666666"/>
                </a:solidFill>
                <a:effectLst/>
                <a:latin typeface="Lucida Grande"/>
              </a:rPr>
              <a:t> </a:t>
            </a:r>
            <a:r>
              <a:rPr lang="en-ID" b="0" i="0" dirty="0" err="1">
                <a:solidFill>
                  <a:srgbClr val="666666"/>
                </a:solidFill>
                <a:effectLst/>
                <a:latin typeface="Lucida Grande"/>
              </a:rPr>
              <a:t>alih</a:t>
            </a:r>
            <a:r>
              <a:rPr lang="en-ID" b="0" i="0" dirty="0">
                <a:solidFill>
                  <a:srgbClr val="666666"/>
                </a:solidFill>
                <a:effectLst/>
                <a:latin typeface="Lucida Grande"/>
              </a:rPr>
              <a:t> </a:t>
            </a:r>
            <a:r>
              <a:rPr lang="en-ID" b="0" i="0" dirty="0" err="1">
                <a:solidFill>
                  <a:srgbClr val="666666"/>
                </a:solidFill>
                <a:effectLst/>
                <a:latin typeface="Lucida Grande"/>
              </a:rPr>
              <a:t>kontrol</a:t>
            </a:r>
            <a:r>
              <a:rPr lang="en-ID" b="0" i="0" dirty="0">
                <a:solidFill>
                  <a:srgbClr val="666666"/>
                </a:solidFill>
                <a:effectLst/>
                <a:latin typeface="Lucida Grande"/>
              </a:rPr>
              <a:t> program yang </a:t>
            </a:r>
            <a:r>
              <a:rPr lang="en-ID" b="0" i="0" dirty="0" err="1">
                <a:solidFill>
                  <a:srgbClr val="666666"/>
                </a:solidFill>
                <a:effectLst/>
                <a:latin typeface="Lucida Grande"/>
              </a:rPr>
              <a:t>berhasil</a:t>
            </a:r>
            <a:r>
              <a:rPr lang="en-ID" b="0" i="0" dirty="0">
                <a:solidFill>
                  <a:srgbClr val="666666"/>
                </a:solidFill>
                <a:effectLst/>
                <a:latin typeface="Lucida Grande"/>
              </a:rPr>
              <a:t> </a:t>
            </a:r>
            <a:r>
              <a:rPr lang="en-ID" b="0" i="0" dirty="0" err="1">
                <a:solidFill>
                  <a:srgbClr val="666666"/>
                </a:solidFill>
                <a:effectLst/>
                <a:latin typeface="Lucida Grande"/>
              </a:rPr>
              <a:t>diserang</a:t>
            </a:r>
            <a:r>
              <a:rPr lang="en-ID" b="0" i="0" dirty="0">
                <a:solidFill>
                  <a:srgbClr val="666666"/>
                </a:solidFill>
                <a:effectLst/>
                <a:latin typeface="Lucida Grande"/>
              </a:rPr>
              <a:t>.</a:t>
            </a:r>
          </a:p>
          <a:p>
            <a:pPr algn="l" fontAlgn="base"/>
            <a:r>
              <a:rPr lang="en-ID" b="0" i="0" dirty="0">
                <a:solidFill>
                  <a:srgbClr val="666666"/>
                </a:solidFill>
                <a:effectLst/>
                <a:latin typeface="Lucida Grande"/>
              </a:rPr>
              <a:t>Buffer overflow </a:t>
            </a:r>
            <a:r>
              <a:rPr lang="en-ID" b="0" i="0" dirty="0" err="1">
                <a:solidFill>
                  <a:srgbClr val="666666"/>
                </a:solidFill>
                <a:effectLst/>
                <a:latin typeface="Lucida Grande"/>
              </a:rPr>
              <a:t>mampu</a:t>
            </a:r>
            <a:r>
              <a:rPr lang="en-ID" b="0" i="0" dirty="0">
                <a:solidFill>
                  <a:srgbClr val="666666"/>
                </a:solidFill>
                <a:effectLst/>
                <a:latin typeface="Lucida Grande"/>
              </a:rPr>
              <a:t> </a:t>
            </a:r>
            <a:r>
              <a:rPr lang="en-ID" b="0" i="0" dirty="0" err="1">
                <a:solidFill>
                  <a:srgbClr val="666666"/>
                </a:solidFill>
                <a:effectLst/>
                <a:latin typeface="Lucida Grande"/>
              </a:rPr>
              <a:t>terjadi</a:t>
            </a:r>
            <a:r>
              <a:rPr lang="en-ID" b="0" i="0" dirty="0">
                <a:solidFill>
                  <a:srgbClr val="666666"/>
                </a:solidFill>
                <a:effectLst/>
                <a:latin typeface="Lucida Grande"/>
              </a:rPr>
              <a:t> </a:t>
            </a:r>
            <a:r>
              <a:rPr lang="en-ID" b="0" i="0" dirty="0" err="1">
                <a:solidFill>
                  <a:srgbClr val="666666"/>
                </a:solidFill>
                <a:effectLst/>
                <a:latin typeface="Lucida Grande"/>
              </a:rPr>
              <a:t>karena</a:t>
            </a:r>
            <a:r>
              <a:rPr lang="en-ID" b="0" i="0" dirty="0">
                <a:solidFill>
                  <a:srgbClr val="666666"/>
                </a:solidFill>
                <a:effectLst/>
                <a:latin typeface="Lucida Grande"/>
              </a:rPr>
              <a:t> </a:t>
            </a:r>
            <a:r>
              <a:rPr lang="en-ID" b="0" i="0" dirty="0" err="1">
                <a:solidFill>
                  <a:srgbClr val="666666"/>
                </a:solidFill>
                <a:effectLst/>
                <a:latin typeface="Lucida Grande"/>
              </a:rPr>
              <a:t>adanya</a:t>
            </a:r>
            <a:r>
              <a:rPr lang="en-ID" b="0" i="0" dirty="0">
                <a:solidFill>
                  <a:srgbClr val="666666"/>
                </a:solidFill>
                <a:effectLst/>
                <a:latin typeface="Lucida Grande"/>
              </a:rPr>
              <a:t> </a:t>
            </a:r>
            <a:r>
              <a:rPr lang="en-ID" b="0" i="0" dirty="0" err="1">
                <a:solidFill>
                  <a:srgbClr val="666666"/>
                </a:solidFill>
                <a:effectLst/>
                <a:latin typeface="Lucida Grande"/>
              </a:rPr>
              <a:t>celah</a:t>
            </a:r>
            <a:r>
              <a:rPr lang="en-ID" b="0" i="0" dirty="0">
                <a:solidFill>
                  <a:srgbClr val="666666"/>
                </a:solidFill>
                <a:effectLst/>
                <a:latin typeface="Lucida Grande"/>
              </a:rPr>
              <a:t> </a:t>
            </a:r>
            <a:r>
              <a:rPr lang="en-ID" b="0" i="0" dirty="0" err="1">
                <a:solidFill>
                  <a:srgbClr val="666666"/>
                </a:solidFill>
                <a:effectLst/>
                <a:latin typeface="Lucida Grande"/>
              </a:rPr>
              <a:t>kelemahan</a:t>
            </a:r>
            <a:r>
              <a:rPr lang="en-ID" b="0" i="0" dirty="0">
                <a:solidFill>
                  <a:srgbClr val="666666"/>
                </a:solidFill>
                <a:effectLst/>
                <a:latin typeface="Lucida Grande"/>
              </a:rPr>
              <a:t> pada </a:t>
            </a:r>
            <a:r>
              <a:rPr lang="en-ID" b="0" i="0" dirty="0" err="1">
                <a:solidFill>
                  <a:srgbClr val="666666"/>
                </a:solidFill>
                <a:effectLst/>
                <a:latin typeface="Lucida Grande"/>
              </a:rPr>
              <a:t>pemrograman</a:t>
            </a:r>
            <a:r>
              <a:rPr lang="en-ID" b="0" i="0" dirty="0">
                <a:solidFill>
                  <a:srgbClr val="666666"/>
                </a:solidFill>
                <a:effectLst/>
                <a:latin typeface="Lucida Grande"/>
              </a:rPr>
              <a:t> </a:t>
            </a:r>
            <a:r>
              <a:rPr lang="en-ID" b="0" i="0" dirty="0" err="1">
                <a:solidFill>
                  <a:srgbClr val="666666"/>
                </a:solidFill>
                <a:effectLst/>
                <a:latin typeface="Lucida Grande"/>
              </a:rPr>
              <a:t>terutama</a:t>
            </a:r>
            <a:r>
              <a:rPr lang="en-ID" b="0" i="0" dirty="0">
                <a:solidFill>
                  <a:srgbClr val="666666"/>
                </a:solidFill>
                <a:effectLst/>
                <a:latin typeface="Lucida Grande"/>
              </a:rPr>
              <a:t> pada </a:t>
            </a:r>
            <a:r>
              <a:rPr lang="en-ID" b="0" i="0" dirty="0" err="1">
                <a:solidFill>
                  <a:srgbClr val="666666"/>
                </a:solidFill>
                <a:effectLst/>
                <a:latin typeface="Lucida Grande"/>
              </a:rPr>
              <a:t>bahasa</a:t>
            </a:r>
            <a:r>
              <a:rPr lang="en-ID" b="0" i="0" dirty="0">
                <a:solidFill>
                  <a:srgbClr val="666666"/>
                </a:solidFill>
                <a:effectLst/>
                <a:latin typeface="Lucida Grande"/>
              </a:rPr>
              <a:t> </a:t>
            </a:r>
            <a:r>
              <a:rPr lang="en-ID" b="0" i="0" dirty="0" err="1">
                <a:solidFill>
                  <a:srgbClr val="666666"/>
                </a:solidFill>
                <a:effectLst/>
                <a:latin typeface="Lucida Grande"/>
              </a:rPr>
              <a:t>pemrograman</a:t>
            </a:r>
            <a:r>
              <a:rPr lang="en-ID" b="0" i="0" dirty="0">
                <a:solidFill>
                  <a:srgbClr val="666666"/>
                </a:solidFill>
                <a:effectLst/>
                <a:latin typeface="Lucida Grande"/>
              </a:rPr>
              <a:t> C dan C++. Buffer </a:t>
            </a:r>
            <a:r>
              <a:rPr lang="en-ID" b="0" i="0" dirty="0" err="1">
                <a:solidFill>
                  <a:srgbClr val="666666"/>
                </a:solidFill>
                <a:effectLst/>
                <a:latin typeface="Lucida Grande"/>
              </a:rPr>
              <a:t>adalah</a:t>
            </a:r>
            <a:r>
              <a:rPr lang="en-ID" b="0" i="0" dirty="0">
                <a:solidFill>
                  <a:srgbClr val="666666"/>
                </a:solidFill>
                <a:effectLst/>
                <a:latin typeface="Lucida Grande"/>
              </a:rPr>
              <a:t> </a:t>
            </a:r>
            <a:r>
              <a:rPr lang="en-ID" b="0" i="0" dirty="0" err="1">
                <a:solidFill>
                  <a:srgbClr val="666666"/>
                </a:solidFill>
                <a:effectLst/>
                <a:latin typeface="Lucida Grande"/>
              </a:rPr>
              <a:t>alokasi</a:t>
            </a:r>
            <a:r>
              <a:rPr lang="en-ID" b="0" i="0" dirty="0">
                <a:solidFill>
                  <a:srgbClr val="666666"/>
                </a:solidFill>
                <a:effectLst/>
                <a:latin typeface="Lucida Grande"/>
              </a:rPr>
              <a:t> yang </a:t>
            </a:r>
            <a:r>
              <a:rPr lang="en-ID" b="0" i="0" dirty="0" err="1">
                <a:solidFill>
                  <a:srgbClr val="666666"/>
                </a:solidFill>
                <a:effectLst/>
                <a:latin typeface="Lucida Grande"/>
              </a:rPr>
              <a:t>disediakan</a:t>
            </a:r>
            <a:r>
              <a:rPr lang="en-ID" b="0" i="0" dirty="0">
                <a:solidFill>
                  <a:srgbClr val="666666"/>
                </a:solidFill>
                <a:effectLst/>
                <a:latin typeface="Lucida Grande"/>
              </a:rPr>
              <a:t> di memory </a:t>
            </a:r>
            <a:r>
              <a:rPr lang="en-ID" b="0" i="0" dirty="0" err="1">
                <a:solidFill>
                  <a:srgbClr val="666666"/>
                </a:solidFill>
                <a:effectLst/>
                <a:latin typeface="Lucida Grande"/>
              </a:rPr>
              <a:t>seperti</a:t>
            </a:r>
            <a:r>
              <a:rPr lang="en-ID" b="0" i="0" dirty="0">
                <a:solidFill>
                  <a:srgbClr val="666666"/>
                </a:solidFill>
                <a:effectLst/>
                <a:latin typeface="Lucida Grande"/>
              </a:rPr>
              <a:t> array </a:t>
            </a:r>
            <a:r>
              <a:rPr lang="en-ID" b="0" i="0" dirty="0" err="1">
                <a:solidFill>
                  <a:srgbClr val="666666"/>
                </a:solidFill>
                <a:effectLst/>
                <a:latin typeface="Lucida Grande"/>
              </a:rPr>
              <a:t>atau</a:t>
            </a:r>
            <a:r>
              <a:rPr lang="en-ID" b="0" i="0" dirty="0">
                <a:solidFill>
                  <a:srgbClr val="666666"/>
                </a:solidFill>
                <a:effectLst/>
                <a:latin typeface="Lucida Grande"/>
              </a:rPr>
              <a:t> pointer di C. di </a:t>
            </a:r>
            <a:r>
              <a:rPr lang="en-ID" b="0" i="0" dirty="0" err="1">
                <a:solidFill>
                  <a:srgbClr val="666666"/>
                </a:solidFill>
                <a:effectLst/>
                <a:latin typeface="Lucida Grande"/>
              </a:rPr>
              <a:t>bahasa</a:t>
            </a:r>
            <a:r>
              <a:rPr lang="en-ID" b="0" i="0" dirty="0">
                <a:solidFill>
                  <a:srgbClr val="666666"/>
                </a:solidFill>
                <a:effectLst/>
                <a:latin typeface="Lucida Grande"/>
              </a:rPr>
              <a:t> C dan C++, </a:t>
            </a:r>
            <a:r>
              <a:rPr lang="en-ID" b="0" i="0" dirty="0" err="1">
                <a:solidFill>
                  <a:srgbClr val="666666"/>
                </a:solidFill>
                <a:effectLst/>
                <a:latin typeface="Lucida Grande"/>
              </a:rPr>
              <a:t>tidak</a:t>
            </a:r>
            <a:r>
              <a:rPr lang="en-ID" b="0" i="0" dirty="0">
                <a:solidFill>
                  <a:srgbClr val="666666"/>
                </a:solidFill>
                <a:effectLst/>
                <a:latin typeface="Lucida Grande"/>
              </a:rPr>
              <a:t> </a:t>
            </a:r>
            <a:r>
              <a:rPr lang="en-ID" b="0" i="0" dirty="0" err="1">
                <a:solidFill>
                  <a:srgbClr val="666666"/>
                </a:solidFill>
                <a:effectLst/>
                <a:latin typeface="Lucida Grande"/>
              </a:rPr>
              <a:t>ada</a:t>
            </a:r>
            <a:r>
              <a:rPr lang="en-ID" b="0" i="0" dirty="0">
                <a:solidFill>
                  <a:srgbClr val="666666"/>
                </a:solidFill>
                <a:effectLst/>
                <a:latin typeface="Lucida Grande"/>
              </a:rPr>
              <a:t> </a:t>
            </a:r>
            <a:r>
              <a:rPr lang="en-ID" b="0" i="0" dirty="0" err="1">
                <a:solidFill>
                  <a:srgbClr val="666666"/>
                </a:solidFill>
                <a:effectLst/>
                <a:latin typeface="Lucida Grande"/>
              </a:rPr>
              <a:t>pembatasan</a:t>
            </a:r>
            <a:r>
              <a:rPr lang="en-ID" b="0" i="0" dirty="0">
                <a:solidFill>
                  <a:srgbClr val="666666"/>
                </a:solidFill>
                <a:effectLst/>
                <a:latin typeface="Lucida Grande"/>
              </a:rPr>
              <a:t> </a:t>
            </a:r>
            <a:r>
              <a:rPr lang="en-ID" b="0" i="0" dirty="0" err="1">
                <a:solidFill>
                  <a:srgbClr val="666666"/>
                </a:solidFill>
                <a:effectLst/>
                <a:latin typeface="Lucida Grande"/>
              </a:rPr>
              <a:t>otomatis</a:t>
            </a:r>
            <a:r>
              <a:rPr lang="en-ID" b="0" i="0" dirty="0">
                <a:solidFill>
                  <a:srgbClr val="666666"/>
                </a:solidFill>
                <a:effectLst/>
                <a:latin typeface="Lucida Grande"/>
              </a:rPr>
              <a:t> pada </a:t>
            </a:r>
            <a:r>
              <a:rPr lang="en-ID" b="0" i="0" dirty="0" err="1">
                <a:solidFill>
                  <a:srgbClr val="666666"/>
                </a:solidFill>
                <a:effectLst/>
                <a:latin typeface="Lucida Grande"/>
              </a:rPr>
              <a:t>buffernya</a:t>
            </a:r>
            <a:r>
              <a:rPr lang="en-ID" b="0" i="0" dirty="0">
                <a:solidFill>
                  <a:srgbClr val="666666"/>
                </a:solidFill>
                <a:effectLst/>
                <a:latin typeface="Lucida Grande"/>
              </a:rPr>
              <a:t>, yang mana user </a:t>
            </a:r>
            <a:r>
              <a:rPr lang="en-ID" b="0" i="0" dirty="0" err="1">
                <a:solidFill>
                  <a:srgbClr val="666666"/>
                </a:solidFill>
                <a:effectLst/>
                <a:latin typeface="Lucida Grande"/>
              </a:rPr>
              <a:t>dapat</a:t>
            </a:r>
            <a:r>
              <a:rPr lang="en-ID" b="0" i="0" dirty="0">
                <a:solidFill>
                  <a:srgbClr val="666666"/>
                </a:solidFill>
                <a:effectLst/>
                <a:latin typeface="Lucida Grande"/>
              </a:rPr>
              <a:t> </a:t>
            </a:r>
            <a:r>
              <a:rPr lang="en-ID" b="0" i="0" dirty="0" err="1">
                <a:solidFill>
                  <a:srgbClr val="666666"/>
                </a:solidFill>
                <a:effectLst/>
                <a:latin typeface="Lucida Grande"/>
              </a:rPr>
              <a:t>menulis</a:t>
            </a:r>
            <a:r>
              <a:rPr lang="en-ID" b="0" i="0" dirty="0">
                <a:solidFill>
                  <a:srgbClr val="666666"/>
                </a:solidFill>
                <a:effectLst/>
                <a:latin typeface="Lucida Grande"/>
              </a:rPr>
              <a:t> input </a:t>
            </a:r>
            <a:r>
              <a:rPr lang="en-ID" b="0" i="0" dirty="0" err="1">
                <a:solidFill>
                  <a:srgbClr val="666666"/>
                </a:solidFill>
                <a:effectLst/>
                <a:latin typeface="Lucida Grande"/>
              </a:rPr>
              <a:t>melewati</a:t>
            </a:r>
            <a:r>
              <a:rPr lang="en-ID" b="0" i="0" dirty="0">
                <a:solidFill>
                  <a:srgbClr val="666666"/>
                </a:solidFill>
                <a:effectLst/>
                <a:latin typeface="Lucida Grande"/>
              </a:rPr>
              <a:t> buffer.</a:t>
            </a:r>
          </a:p>
          <a:p>
            <a:endParaRPr lang="en-ID" dirty="0"/>
          </a:p>
        </p:txBody>
      </p:sp>
      <p:sp>
        <p:nvSpPr>
          <p:cNvPr id="4" name="Slide Number Placeholder 3"/>
          <p:cNvSpPr>
            <a:spLocks noGrp="1"/>
          </p:cNvSpPr>
          <p:nvPr>
            <p:ph type="sldNum" sz="quarter" idx="5"/>
          </p:nvPr>
        </p:nvSpPr>
        <p:spPr/>
        <p:txBody>
          <a:bodyPr/>
          <a:lstStyle/>
          <a:p>
            <a:fld id="{83C16588-8BD5-42F0-89F3-D72B587FDDD0}" type="slidenum">
              <a:rPr lang="en-ID" smtClean="0"/>
              <a:t>13</a:t>
            </a:fld>
            <a:endParaRPr lang="en-ID"/>
          </a:p>
        </p:txBody>
      </p:sp>
    </p:spTree>
    <p:extLst>
      <p:ext uri="{BB962C8B-B14F-4D97-AF65-F5344CB8AC3E}">
        <p14:creationId xmlns:p14="http://schemas.microsoft.com/office/powerpoint/2010/main" val="2474145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36394D"/>
                </a:solidFill>
                <a:effectLst/>
                <a:latin typeface="Montserrat-Regular"/>
              </a:rPr>
              <a:t>Fortunately, buffer </a:t>
            </a:r>
            <a:r>
              <a:rPr lang="en-US" sz="1800" b="0" i="0" dirty="0" err="1">
                <a:solidFill>
                  <a:srgbClr val="36394D"/>
                </a:solidFill>
                <a:effectLst/>
                <a:latin typeface="Montserrat-Regular"/>
              </a:rPr>
              <a:t>over~ow</a:t>
            </a:r>
            <a:r>
              <a:rPr lang="en-US" sz="1800" b="0" i="0" dirty="0">
                <a:solidFill>
                  <a:srgbClr val="36394D"/>
                </a:solidFill>
                <a:effectLst/>
                <a:latin typeface="Montserrat-Regular"/>
              </a:rPr>
              <a:t> attacks are a bit harder to execute than the DoS or a simple MS Outlook script virus. To create a buffer </a:t>
            </a:r>
            <a:r>
              <a:rPr lang="en-US" sz="1800" b="0" i="0" dirty="0" err="1">
                <a:solidFill>
                  <a:srgbClr val="36394D"/>
                </a:solidFill>
                <a:effectLst/>
                <a:latin typeface="Montserrat-Regular"/>
              </a:rPr>
              <a:t>over~ow</a:t>
            </a:r>
            <a:r>
              <a:rPr lang="en-US" sz="1800" b="0" i="0" dirty="0">
                <a:solidFill>
                  <a:srgbClr val="36394D"/>
                </a:solidFill>
                <a:effectLst/>
                <a:latin typeface="Montserrat-Regular"/>
              </a:rPr>
              <a:t> attack,</a:t>
            </a:r>
            <a:br>
              <a:rPr lang="en-US" sz="1800" b="0" i="0" dirty="0">
                <a:solidFill>
                  <a:srgbClr val="36394D"/>
                </a:solidFill>
                <a:effectLst/>
                <a:latin typeface="Montserrat-Regular"/>
              </a:rPr>
            </a:br>
            <a:r>
              <a:rPr lang="en-US" sz="1800" b="0" i="0" dirty="0">
                <a:solidFill>
                  <a:srgbClr val="36394D"/>
                </a:solidFill>
                <a:effectLst/>
                <a:latin typeface="Montserrat-Regular"/>
              </a:rPr>
              <a:t>a hacker must have a good working knowledge of some programming language (C or C++ is often chosen) and understand the target operating system/application well enough to know whether it has a buffer overflow weakness and how it might exploit the weakness.</a:t>
            </a:r>
            <a:r>
              <a:rPr lang="en-US" dirty="0"/>
              <a:t> </a:t>
            </a:r>
            <a:br>
              <a:rPr lang="en-US" dirty="0"/>
            </a:br>
            <a:endParaRPr lang="en-ID" dirty="0"/>
          </a:p>
        </p:txBody>
      </p:sp>
      <p:sp>
        <p:nvSpPr>
          <p:cNvPr id="4" name="Slide Number Placeholder 3"/>
          <p:cNvSpPr>
            <a:spLocks noGrp="1"/>
          </p:cNvSpPr>
          <p:nvPr>
            <p:ph type="sldNum" sz="quarter" idx="5"/>
          </p:nvPr>
        </p:nvSpPr>
        <p:spPr/>
        <p:txBody>
          <a:bodyPr/>
          <a:lstStyle/>
          <a:p>
            <a:fld id="{83C16588-8BD5-42F0-89F3-D72B587FDDD0}" type="slidenum">
              <a:rPr lang="en-ID" smtClean="0"/>
              <a:t>14</a:t>
            </a:fld>
            <a:endParaRPr lang="en-ID"/>
          </a:p>
        </p:txBody>
      </p:sp>
    </p:spTree>
    <p:extLst>
      <p:ext uri="{BB962C8B-B14F-4D97-AF65-F5344CB8AC3E}">
        <p14:creationId xmlns:p14="http://schemas.microsoft.com/office/powerpoint/2010/main" val="100319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C19A7-A47A-4513-91E2-9D7538ECE3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CBA33831-A9F4-4B5A-ABD5-BC4372C6FE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D2FEF87-365E-4A06-AEE2-C8E23BB2CF5D}"/>
              </a:ext>
            </a:extLst>
          </p:cNvPr>
          <p:cNvSpPr>
            <a:spLocks noGrp="1"/>
          </p:cNvSpPr>
          <p:nvPr>
            <p:ph type="dt" sz="half" idx="10"/>
          </p:nvPr>
        </p:nvSpPr>
        <p:spPr/>
        <p:txBody>
          <a:bodyPr/>
          <a:lstStyle/>
          <a:p>
            <a:fld id="{CA656063-8313-4815-B918-1DF03BFBE4C2}" type="datetimeFigureOut">
              <a:rPr lang="en-ID" smtClean="0"/>
              <a:t>11/11/2021</a:t>
            </a:fld>
            <a:endParaRPr lang="en-ID"/>
          </a:p>
        </p:txBody>
      </p:sp>
      <p:sp>
        <p:nvSpPr>
          <p:cNvPr id="5" name="Footer Placeholder 4">
            <a:extLst>
              <a:ext uri="{FF2B5EF4-FFF2-40B4-BE49-F238E27FC236}">
                <a16:creationId xmlns:a16="http://schemas.microsoft.com/office/drawing/2014/main" id="{24ABD550-9C76-4DAB-84EA-735DEE836F2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BEA7AA9-F389-4CE0-98BA-E8289608C078}"/>
              </a:ext>
            </a:extLst>
          </p:cNvPr>
          <p:cNvSpPr>
            <a:spLocks noGrp="1"/>
          </p:cNvSpPr>
          <p:nvPr>
            <p:ph type="sldNum" sz="quarter" idx="12"/>
          </p:nvPr>
        </p:nvSpPr>
        <p:spPr/>
        <p:txBody>
          <a:bodyPr/>
          <a:lstStyle/>
          <a:p>
            <a:fld id="{B9E47F24-BA7B-4004-A16D-01A221C0AB0B}" type="slidenum">
              <a:rPr lang="en-ID" smtClean="0"/>
              <a:t>‹#›</a:t>
            </a:fld>
            <a:endParaRPr lang="en-ID"/>
          </a:p>
        </p:txBody>
      </p:sp>
    </p:spTree>
    <p:extLst>
      <p:ext uri="{BB962C8B-B14F-4D97-AF65-F5344CB8AC3E}">
        <p14:creationId xmlns:p14="http://schemas.microsoft.com/office/powerpoint/2010/main" val="72219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01E0-C138-4B1D-8560-4A78407C9DEA}"/>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F957690E-6D29-4CC7-A281-CCBCBACA0A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BD8B9F5-E257-4EA9-87DD-8C4591001316}"/>
              </a:ext>
            </a:extLst>
          </p:cNvPr>
          <p:cNvSpPr>
            <a:spLocks noGrp="1"/>
          </p:cNvSpPr>
          <p:nvPr>
            <p:ph type="dt" sz="half" idx="10"/>
          </p:nvPr>
        </p:nvSpPr>
        <p:spPr/>
        <p:txBody>
          <a:bodyPr/>
          <a:lstStyle/>
          <a:p>
            <a:fld id="{CA656063-8313-4815-B918-1DF03BFBE4C2}" type="datetimeFigureOut">
              <a:rPr lang="en-ID" smtClean="0"/>
              <a:t>11/11/2021</a:t>
            </a:fld>
            <a:endParaRPr lang="en-ID"/>
          </a:p>
        </p:txBody>
      </p:sp>
      <p:sp>
        <p:nvSpPr>
          <p:cNvPr id="5" name="Footer Placeholder 4">
            <a:extLst>
              <a:ext uri="{FF2B5EF4-FFF2-40B4-BE49-F238E27FC236}">
                <a16:creationId xmlns:a16="http://schemas.microsoft.com/office/drawing/2014/main" id="{C8BDF970-B38E-41E9-8709-009A67129E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D74A0E2-5EBB-4CAF-8DE9-1B9CE42188EB}"/>
              </a:ext>
            </a:extLst>
          </p:cNvPr>
          <p:cNvSpPr>
            <a:spLocks noGrp="1"/>
          </p:cNvSpPr>
          <p:nvPr>
            <p:ph type="sldNum" sz="quarter" idx="12"/>
          </p:nvPr>
        </p:nvSpPr>
        <p:spPr/>
        <p:txBody>
          <a:bodyPr/>
          <a:lstStyle/>
          <a:p>
            <a:fld id="{B9E47F24-BA7B-4004-A16D-01A221C0AB0B}" type="slidenum">
              <a:rPr lang="en-ID" smtClean="0"/>
              <a:t>‹#›</a:t>
            </a:fld>
            <a:endParaRPr lang="en-ID"/>
          </a:p>
        </p:txBody>
      </p:sp>
    </p:spTree>
    <p:extLst>
      <p:ext uri="{BB962C8B-B14F-4D97-AF65-F5344CB8AC3E}">
        <p14:creationId xmlns:p14="http://schemas.microsoft.com/office/powerpoint/2010/main" val="164043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0C13CF-FF11-4E96-BD16-D1BBC98273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CBF4252-52AD-41FD-A6AC-11FEB67152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A2C4C83-90CC-4F04-AE41-DECF61EBC5B5}"/>
              </a:ext>
            </a:extLst>
          </p:cNvPr>
          <p:cNvSpPr>
            <a:spLocks noGrp="1"/>
          </p:cNvSpPr>
          <p:nvPr>
            <p:ph type="dt" sz="half" idx="10"/>
          </p:nvPr>
        </p:nvSpPr>
        <p:spPr/>
        <p:txBody>
          <a:bodyPr/>
          <a:lstStyle/>
          <a:p>
            <a:fld id="{CA656063-8313-4815-B918-1DF03BFBE4C2}" type="datetimeFigureOut">
              <a:rPr lang="en-ID" smtClean="0"/>
              <a:t>11/11/2021</a:t>
            </a:fld>
            <a:endParaRPr lang="en-ID"/>
          </a:p>
        </p:txBody>
      </p:sp>
      <p:sp>
        <p:nvSpPr>
          <p:cNvPr id="5" name="Footer Placeholder 4">
            <a:extLst>
              <a:ext uri="{FF2B5EF4-FFF2-40B4-BE49-F238E27FC236}">
                <a16:creationId xmlns:a16="http://schemas.microsoft.com/office/drawing/2014/main" id="{BE2A107A-C0E5-41AE-8ACC-BB6DEBA6598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E30E5C6-BB57-41B7-B699-2CFCED20E78F}"/>
              </a:ext>
            </a:extLst>
          </p:cNvPr>
          <p:cNvSpPr>
            <a:spLocks noGrp="1"/>
          </p:cNvSpPr>
          <p:nvPr>
            <p:ph type="sldNum" sz="quarter" idx="12"/>
          </p:nvPr>
        </p:nvSpPr>
        <p:spPr/>
        <p:txBody>
          <a:bodyPr/>
          <a:lstStyle/>
          <a:p>
            <a:fld id="{B9E47F24-BA7B-4004-A16D-01A221C0AB0B}" type="slidenum">
              <a:rPr lang="en-ID" smtClean="0"/>
              <a:t>‹#›</a:t>
            </a:fld>
            <a:endParaRPr lang="en-ID"/>
          </a:p>
        </p:txBody>
      </p:sp>
    </p:spTree>
    <p:extLst>
      <p:ext uri="{BB962C8B-B14F-4D97-AF65-F5344CB8AC3E}">
        <p14:creationId xmlns:p14="http://schemas.microsoft.com/office/powerpoint/2010/main" val="1051532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759A-AC4A-44EA-BD6E-2BC9919D98F2}"/>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35114642-DA89-459F-8DFB-6D71AB49D4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683A191-2FEC-4372-B254-10492587110F}"/>
              </a:ext>
            </a:extLst>
          </p:cNvPr>
          <p:cNvSpPr>
            <a:spLocks noGrp="1"/>
          </p:cNvSpPr>
          <p:nvPr>
            <p:ph type="dt" sz="half" idx="10"/>
          </p:nvPr>
        </p:nvSpPr>
        <p:spPr/>
        <p:txBody>
          <a:bodyPr/>
          <a:lstStyle/>
          <a:p>
            <a:fld id="{CA656063-8313-4815-B918-1DF03BFBE4C2}" type="datetimeFigureOut">
              <a:rPr lang="en-ID" smtClean="0"/>
              <a:t>11/11/2021</a:t>
            </a:fld>
            <a:endParaRPr lang="en-ID"/>
          </a:p>
        </p:txBody>
      </p:sp>
      <p:sp>
        <p:nvSpPr>
          <p:cNvPr id="5" name="Footer Placeholder 4">
            <a:extLst>
              <a:ext uri="{FF2B5EF4-FFF2-40B4-BE49-F238E27FC236}">
                <a16:creationId xmlns:a16="http://schemas.microsoft.com/office/drawing/2014/main" id="{19991CAA-E4CD-4F5E-8730-B0AD8D9340C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5D075D1-2353-4570-9561-3839820404F6}"/>
              </a:ext>
            </a:extLst>
          </p:cNvPr>
          <p:cNvSpPr>
            <a:spLocks noGrp="1"/>
          </p:cNvSpPr>
          <p:nvPr>
            <p:ph type="sldNum" sz="quarter" idx="12"/>
          </p:nvPr>
        </p:nvSpPr>
        <p:spPr/>
        <p:txBody>
          <a:bodyPr/>
          <a:lstStyle/>
          <a:p>
            <a:fld id="{B9E47F24-BA7B-4004-A16D-01A221C0AB0B}" type="slidenum">
              <a:rPr lang="en-ID" smtClean="0"/>
              <a:t>‹#›</a:t>
            </a:fld>
            <a:endParaRPr lang="en-ID"/>
          </a:p>
        </p:txBody>
      </p:sp>
    </p:spTree>
    <p:extLst>
      <p:ext uri="{BB962C8B-B14F-4D97-AF65-F5344CB8AC3E}">
        <p14:creationId xmlns:p14="http://schemas.microsoft.com/office/powerpoint/2010/main" val="308488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E43E-E83D-44FF-87C7-38F864CF87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60C121FB-9CDB-449B-8031-12A3B76A4C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011ADE-DB7F-4738-80A9-6FE1ED779A02}"/>
              </a:ext>
            </a:extLst>
          </p:cNvPr>
          <p:cNvSpPr>
            <a:spLocks noGrp="1"/>
          </p:cNvSpPr>
          <p:nvPr>
            <p:ph type="dt" sz="half" idx="10"/>
          </p:nvPr>
        </p:nvSpPr>
        <p:spPr/>
        <p:txBody>
          <a:bodyPr/>
          <a:lstStyle/>
          <a:p>
            <a:fld id="{CA656063-8313-4815-B918-1DF03BFBE4C2}" type="datetimeFigureOut">
              <a:rPr lang="en-ID" smtClean="0"/>
              <a:t>11/11/2021</a:t>
            </a:fld>
            <a:endParaRPr lang="en-ID"/>
          </a:p>
        </p:txBody>
      </p:sp>
      <p:sp>
        <p:nvSpPr>
          <p:cNvPr id="5" name="Footer Placeholder 4">
            <a:extLst>
              <a:ext uri="{FF2B5EF4-FFF2-40B4-BE49-F238E27FC236}">
                <a16:creationId xmlns:a16="http://schemas.microsoft.com/office/drawing/2014/main" id="{255C997F-9210-44E0-BE98-90064D4D91F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7D03D79-C809-47DC-AD8D-53B1E49E65DB}"/>
              </a:ext>
            </a:extLst>
          </p:cNvPr>
          <p:cNvSpPr>
            <a:spLocks noGrp="1"/>
          </p:cNvSpPr>
          <p:nvPr>
            <p:ph type="sldNum" sz="quarter" idx="12"/>
          </p:nvPr>
        </p:nvSpPr>
        <p:spPr/>
        <p:txBody>
          <a:bodyPr/>
          <a:lstStyle/>
          <a:p>
            <a:fld id="{B9E47F24-BA7B-4004-A16D-01A221C0AB0B}" type="slidenum">
              <a:rPr lang="en-ID" smtClean="0"/>
              <a:t>‹#›</a:t>
            </a:fld>
            <a:endParaRPr lang="en-ID"/>
          </a:p>
        </p:txBody>
      </p:sp>
    </p:spTree>
    <p:extLst>
      <p:ext uri="{BB962C8B-B14F-4D97-AF65-F5344CB8AC3E}">
        <p14:creationId xmlns:p14="http://schemas.microsoft.com/office/powerpoint/2010/main" val="158917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F550-2C01-4034-A51A-7382264D94EA}"/>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B0DB738-C47E-47DD-BBC0-B6892FF36B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C446C79B-200D-41B8-A584-8B440FF587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0F8B8D63-0277-4E99-A453-1018930967B7}"/>
              </a:ext>
            </a:extLst>
          </p:cNvPr>
          <p:cNvSpPr>
            <a:spLocks noGrp="1"/>
          </p:cNvSpPr>
          <p:nvPr>
            <p:ph type="dt" sz="half" idx="10"/>
          </p:nvPr>
        </p:nvSpPr>
        <p:spPr/>
        <p:txBody>
          <a:bodyPr/>
          <a:lstStyle/>
          <a:p>
            <a:fld id="{CA656063-8313-4815-B918-1DF03BFBE4C2}" type="datetimeFigureOut">
              <a:rPr lang="en-ID" smtClean="0"/>
              <a:t>11/11/2021</a:t>
            </a:fld>
            <a:endParaRPr lang="en-ID"/>
          </a:p>
        </p:txBody>
      </p:sp>
      <p:sp>
        <p:nvSpPr>
          <p:cNvPr id="6" name="Footer Placeholder 5">
            <a:extLst>
              <a:ext uri="{FF2B5EF4-FFF2-40B4-BE49-F238E27FC236}">
                <a16:creationId xmlns:a16="http://schemas.microsoft.com/office/drawing/2014/main" id="{E632C4E4-B3DF-4CA3-B7CB-916571C7365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686C2365-8DC1-4C82-93DA-69758E74BFAA}"/>
              </a:ext>
            </a:extLst>
          </p:cNvPr>
          <p:cNvSpPr>
            <a:spLocks noGrp="1"/>
          </p:cNvSpPr>
          <p:nvPr>
            <p:ph type="sldNum" sz="quarter" idx="12"/>
          </p:nvPr>
        </p:nvSpPr>
        <p:spPr/>
        <p:txBody>
          <a:bodyPr/>
          <a:lstStyle/>
          <a:p>
            <a:fld id="{B9E47F24-BA7B-4004-A16D-01A221C0AB0B}" type="slidenum">
              <a:rPr lang="en-ID" smtClean="0"/>
              <a:t>‹#›</a:t>
            </a:fld>
            <a:endParaRPr lang="en-ID"/>
          </a:p>
        </p:txBody>
      </p:sp>
    </p:spTree>
    <p:extLst>
      <p:ext uri="{BB962C8B-B14F-4D97-AF65-F5344CB8AC3E}">
        <p14:creationId xmlns:p14="http://schemas.microsoft.com/office/powerpoint/2010/main" val="1920727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150CF-19D9-4FDD-B7D3-CFEA04D11655}"/>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E7614179-8F6F-498A-BF0C-7C3855FAA9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167911-176E-4B55-8E80-E60C195D37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97E3A384-1ED0-4B2F-B23A-EC7CE76E7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D9595D-6461-4B6D-AD7A-1C9E6BE7C1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396F5832-351A-42A8-9D8F-AA9B421AAE6F}"/>
              </a:ext>
            </a:extLst>
          </p:cNvPr>
          <p:cNvSpPr>
            <a:spLocks noGrp="1"/>
          </p:cNvSpPr>
          <p:nvPr>
            <p:ph type="dt" sz="half" idx="10"/>
          </p:nvPr>
        </p:nvSpPr>
        <p:spPr/>
        <p:txBody>
          <a:bodyPr/>
          <a:lstStyle/>
          <a:p>
            <a:fld id="{CA656063-8313-4815-B918-1DF03BFBE4C2}" type="datetimeFigureOut">
              <a:rPr lang="en-ID" smtClean="0"/>
              <a:t>11/11/2021</a:t>
            </a:fld>
            <a:endParaRPr lang="en-ID"/>
          </a:p>
        </p:txBody>
      </p:sp>
      <p:sp>
        <p:nvSpPr>
          <p:cNvPr id="8" name="Footer Placeholder 7">
            <a:extLst>
              <a:ext uri="{FF2B5EF4-FFF2-40B4-BE49-F238E27FC236}">
                <a16:creationId xmlns:a16="http://schemas.microsoft.com/office/drawing/2014/main" id="{38A1BDEC-2492-4715-861B-3EA39A486DF3}"/>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0C2885A9-178E-4751-A704-05D18F06E950}"/>
              </a:ext>
            </a:extLst>
          </p:cNvPr>
          <p:cNvSpPr>
            <a:spLocks noGrp="1"/>
          </p:cNvSpPr>
          <p:nvPr>
            <p:ph type="sldNum" sz="quarter" idx="12"/>
          </p:nvPr>
        </p:nvSpPr>
        <p:spPr/>
        <p:txBody>
          <a:bodyPr/>
          <a:lstStyle/>
          <a:p>
            <a:fld id="{B9E47F24-BA7B-4004-A16D-01A221C0AB0B}" type="slidenum">
              <a:rPr lang="en-ID" smtClean="0"/>
              <a:t>‹#›</a:t>
            </a:fld>
            <a:endParaRPr lang="en-ID"/>
          </a:p>
        </p:txBody>
      </p:sp>
    </p:spTree>
    <p:extLst>
      <p:ext uri="{BB962C8B-B14F-4D97-AF65-F5344CB8AC3E}">
        <p14:creationId xmlns:p14="http://schemas.microsoft.com/office/powerpoint/2010/main" val="43710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440D-9B4C-44B1-A052-572732BBBDAF}"/>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2982B96D-5B28-4F70-B08F-EC6633746DB0}"/>
              </a:ext>
            </a:extLst>
          </p:cNvPr>
          <p:cNvSpPr>
            <a:spLocks noGrp="1"/>
          </p:cNvSpPr>
          <p:nvPr>
            <p:ph type="dt" sz="half" idx="10"/>
          </p:nvPr>
        </p:nvSpPr>
        <p:spPr/>
        <p:txBody>
          <a:bodyPr/>
          <a:lstStyle/>
          <a:p>
            <a:fld id="{CA656063-8313-4815-B918-1DF03BFBE4C2}" type="datetimeFigureOut">
              <a:rPr lang="en-ID" smtClean="0"/>
              <a:t>11/11/2021</a:t>
            </a:fld>
            <a:endParaRPr lang="en-ID"/>
          </a:p>
        </p:txBody>
      </p:sp>
      <p:sp>
        <p:nvSpPr>
          <p:cNvPr id="4" name="Footer Placeholder 3">
            <a:extLst>
              <a:ext uri="{FF2B5EF4-FFF2-40B4-BE49-F238E27FC236}">
                <a16:creationId xmlns:a16="http://schemas.microsoft.com/office/drawing/2014/main" id="{4421728B-B3C0-4670-9756-BB2ED513317E}"/>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72A098D9-9EED-4C19-AE82-E21D557AD3EE}"/>
              </a:ext>
            </a:extLst>
          </p:cNvPr>
          <p:cNvSpPr>
            <a:spLocks noGrp="1"/>
          </p:cNvSpPr>
          <p:nvPr>
            <p:ph type="sldNum" sz="quarter" idx="12"/>
          </p:nvPr>
        </p:nvSpPr>
        <p:spPr/>
        <p:txBody>
          <a:bodyPr/>
          <a:lstStyle/>
          <a:p>
            <a:fld id="{B9E47F24-BA7B-4004-A16D-01A221C0AB0B}" type="slidenum">
              <a:rPr lang="en-ID" smtClean="0"/>
              <a:t>‹#›</a:t>
            </a:fld>
            <a:endParaRPr lang="en-ID"/>
          </a:p>
        </p:txBody>
      </p:sp>
    </p:spTree>
    <p:extLst>
      <p:ext uri="{BB962C8B-B14F-4D97-AF65-F5344CB8AC3E}">
        <p14:creationId xmlns:p14="http://schemas.microsoft.com/office/powerpoint/2010/main" val="2125404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5D34D-A341-4BD3-8D58-A06DE3E28754}"/>
              </a:ext>
            </a:extLst>
          </p:cNvPr>
          <p:cNvSpPr>
            <a:spLocks noGrp="1"/>
          </p:cNvSpPr>
          <p:nvPr>
            <p:ph type="dt" sz="half" idx="10"/>
          </p:nvPr>
        </p:nvSpPr>
        <p:spPr/>
        <p:txBody>
          <a:bodyPr/>
          <a:lstStyle/>
          <a:p>
            <a:fld id="{CA656063-8313-4815-B918-1DF03BFBE4C2}" type="datetimeFigureOut">
              <a:rPr lang="en-ID" smtClean="0"/>
              <a:t>11/11/2021</a:t>
            </a:fld>
            <a:endParaRPr lang="en-ID"/>
          </a:p>
        </p:txBody>
      </p:sp>
      <p:sp>
        <p:nvSpPr>
          <p:cNvPr id="3" name="Footer Placeholder 2">
            <a:extLst>
              <a:ext uri="{FF2B5EF4-FFF2-40B4-BE49-F238E27FC236}">
                <a16:creationId xmlns:a16="http://schemas.microsoft.com/office/drawing/2014/main" id="{6C42EB57-28D2-497D-972C-B636DFB97E4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31BF4BAE-B4AA-4F77-A333-E618A29EC930}"/>
              </a:ext>
            </a:extLst>
          </p:cNvPr>
          <p:cNvSpPr>
            <a:spLocks noGrp="1"/>
          </p:cNvSpPr>
          <p:nvPr>
            <p:ph type="sldNum" sz="quarter" idx="12"/>
          </p:nvPr>
        </p:nvSpPr>
        <p:spPr/>
        <p:txBody>
          <a:bodyPr/>
          <a:lstStyle/>
          <a:p>
            <a:fld id="{B9E47F24-BA7B-4004-A16D-01A221C0AB0B}" type="slidenum">
              <a:rPr lang="en-ID" smtClean="0"/>
              <a:t>‹#›</a:t>
            </a:fld>
            <a:endParaRPr lang="en-ID"/>
          </a:p>
        </p:txBody>
      </p:sp>
    </p:spTree>
    <p:extLst>
      <p:ext uri="{BB962C8B-B14F-4D97-AF65-F5344CB8AC3E}">
        <p14:creationId xmlns:p14="http://schemas.microsoft.com/office/powerpoint/2010/main" val="171641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77F9-D2BE-493D-BAFB-07E90DE1A5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2A44FBB1-6619-4242-98B0-FAF31C9D8F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5E9D8260-1654-4D43-8102-EB7676636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C03649-5269-4E66-BDD8-2829B2ABA8DE}"/>
              </a:ext>
            </a:extLst>
          </p:cNvPr>
          <p:cNvSpPr>
            <a:spLocks noGrp="1"/>
          </p:cNvSpPr>
          <p:nvPr>
            <p:ph type="dt" sz="half" idx="10"/>
          </p:nvPr>
        </p:nvSpPr>
        <p:spPr/>
        <p:txBody>
          <a:bodyPr/>
          <a:lstStyle/>
          <a:p>
            <a:fld id="{CA656063-8313-4815-B918-1DF03BFBE4C2}" type="datetimeFigureOut">
              <a:rPr lang="en-ID" smtClean="0"/>
              <a:t>11/11/2021</a:t>
            </a:fld>
            <a:endParaRPr lang="en-ID"/>
          </a:p>
        </p:txBody>
      </p:sp>
      <p:sp>
        <p:nvSpPr>
          <p:cNvPr id="6" name="Footer Placeholder 5">
            <a:extLst>
              <a:ext uri="{FF2B5EF4-FFF2-40B4-BE49-F238E27FC236}">
                <a16:creationId xmlns:a16="http://schemas.microsoft.com/office/drawing/2014/main" id="{34A9E62D-2BB4-494C-BBE7-31168C3878E6}"/>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58A27735-5539-4F4E-A34A-09A35BF0DDF2}"/>
              </a:ext>
            </a:extLst>
          </p:cNvPr>
          <p:cNvSpPr>
            <a:spLocks noGrp="1"/>
          </p:cNvSpPr>
          <p:nvPr>
            <p:ph type="sldNum" sz="quarter" idx="12"/>
          </p:nvPr>
        </p:nvSpPr>
        <p:spPr/>
        <p:txBody>
          <a:bodyPr/>
          <a:lstStyle/>
          <a:p>
            <a:fld id="{B9E47F24-BA7B-4004-A16D-01A221C0AB0B}" type="slidenum">
              <a:rPr lang="en-ID" smtClean="0"/>
              <a:t>‹#›</a:t>
            </a:fld>
            <a:endParaRPr lang="en-ID"/>
          </a:p>
        </p:txBody>
      </p:sp>
    </p:spTree>
    <p:extLst>
      <p:ext uri="{BB962C8B-B14F-4D97-AF65-F5344CB8AC3E}">
        <p14:creationId xmlns:p14="http://schemas.microsoft.com/office/powerpoint/2010/main" val="2898131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B434-2D92-466E-A131-4B253D123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AB0E2D-E5A6-48C4-A752-78F7EB5B4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1A3E9E01-7AFD-4FC2-85C1-12CA93F5B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2D9B5A-BF6B-43B4-9895-AC7DA9C24DA6}"/>
              </a:ext>
            </a:extLst>
          </p:cNvPr>
          <p:cNvSpPr>
            <a:spLocks noGrp="1"/>
          </p:cNvSpPr>
          <p:nvPr>
            <p:ph type="dt" sz="half" idx="10"/>
          </p:nvPr>
        </p:nvSpPr>
        <p:spPr/>
        <p:txBody>
          <a:bodyPr/>
          <a:lstStyle/>
          <a:p>
            <a:fld id="{CA656063-8313-4815-B918-1DF03BFBE4C2}" type="datetimeFigureOut">
              <a:rPr lang="en-ID" smtClean="0"/>
              <a:t>11/11/2021</a:t>
            </a:fld>
            <a:endParaRPr lang="en-ID"/>
          </a:p>
        </p:txBody>
      </p:sp>
      <p:sp>
        <p:nvSpPr>
          <p:cNvPr id="6" name="Footer Placeholder 5">
            <a:extLst>
              <a:ext uri="{FF2B5EF4-FFF2-40B4-BE49-F238E27FC236}">
                <a16:creationId xmlns:a16="http://schemas.microsoft.com/office/drawing/2014/main" id="{A290B0A7-4014-4FC2-B137-0A059FD0A78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FC4EB39-3B48-4E43-A67A-D53975189AAF}"/>
              </a:ext>
            </a:extLst>
          </p:cNvPr>
          <p:cNvSpPr>
            <a:spLocks noGrp="1"/>
          </p:cNvSpPr>
          <p:nvPr>
            <p:ph type="sldNum" sz="quarter" idx="12"/>
          </p:nvPr>
        </p:nvSpPr>
        <p:spPr/>
        <p:txBody>
          <a:bodyPr/>
          <a:lstStyle/>
          <a:p>
            <a:fld id="{B9E47F24-BA7B-4004-A16D-01A221C0AB0B}" type="slidenum">
              <a:rPr lang="en-ID" smtClean="0"/>
              <a:t>‹#›</a:t>
            </a:fld>
            <a:endParaRPr lang="en-ID"/>
          </a:p>
        </p:txBody>
      </p:sp>
    </p:spTree>
    <p:extLst>
      <p:ext uri="{BB962C8B-B14F-4D97-AF65-F5344CB8AC3E}">
        <p14:creationId xmlns:p14="http://schemas.microsoft.com/office/powerpoint/2010/main" val="267496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4414EA-04C5-4132-A416-EB09D45A8B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C1F0B1F4-41D4-4C02-9456-BE3A8711FE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22B493B-193A-46CC-9375-E7E1D187CB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656063-8313-4815-B918-1DF03BFBE4C2}" type="datetimeFigureOut">
              <a:rPr lang="en-ID" smtClean="0"/>
              <a:t>11/11/2021</a:t>
            </a:fld>
            <a:endParaRPr lang="en-ID"/>
          </a:p>
        </p:txBody>
      </p:sp>
      <p:sp>
        <p:nvSpPr>
          <p:cNvPr id="5" name="Footer Placeholder 4">
            <a:extLst>
              <a:ext uri="{FF2B5EF4-FFF2-40B4-BE49-F238E27FC236}">
                <a16:creationId xmlns:a16="http://schemas.microsoft.com/office/drawing/2014/main" id="{2BA80FF3-5583-49D3-9446-076AA2ECF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A5D6AF07-0C9B-44FC-A663-638C3CF6BA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47F24-BA7B-4004-A16D-01A221C0AB0B}" type="slidenum">
              <a:rPr lang="en-ID" smtClean="0"/>
              <a:t>‹#›</a:t>
            </a:fld>
            <a:endParaRPr lang="en-ID"/>
          </a:p>
        </p:txBody>
      </p:sp>
    </p:spTree>
    <p:extLst>
      <p:ext uri="{BB962C8B-B14F-4D97-AF65-F5344CB8AC3E}">
        <p14:creationId xmlns:p14="http://schemas.microsoft.com/office/powerpoint/2010/main" val="3552261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FB71-FF35-4F2D-8115-69918B7CD137}"/>
              </a:ext>
            </a:extLst>
          </p:cNvPr>
          <p:cNvSpPr>
            <a:spLocks noGrp="1"/>
          </p:cNvSpPr>
          <p:nvPr>
            <p:ph type="ctrTitle"/>
          </p:nvPr>
        </p:nvSpPr>
        <p:spPr/>
        <p:txBody>
          <a:bodyPr/>
          <a:lstStyle/>
          <a:p>
            <a:r>
              <a:rPr lang="en-US" dirty="0"/>
              <a:t>Types Of Attack</a:t>
            </a:r>
            <a:endParaRPr lang="en-ID" dirty="0"/>
          </a:p>
        </p:txBody>
      </p:sp>
      <p:sp>
        <p:nvSpPr>
          <p:cNvPr id="3" name="Subtitle 2">
            <a:extLst>
              <a:ext uri="{FF2B5EF4-FFF2-40B4-BE49-F238E27FC236}">
                <a16:creationId xmlns:a16="http://schemas.microsoft.com/office/drawing/2014/main" id="{2DF0C802-ED26-4817-BFDF-3CD9E6403ECC}"/>
              </a:ext>
            </a:extLst>
          </p:cNvPr>
          <p:cNvSpPr>
            <a:spLocks noGrp="1"/>
          </p:cNvSpPr>
          <p:nvPr>
            <p:ph type="subTitle" idx="1"/>
          </p:nvPr>
        </p:nvSpPr>
        <p:spPr/>
        <p:txBody>
          <a:bodyPr/>
          <a:lstStyle/>
          <a:p>
            <a:r>
              <a:rPr lang="en-US" dirty="0"/>
              <a:t>By Wahyu Adi Prabowo</a:t>
            </a:r>
            <a:endParaRPr lang="en-ID" dirty="0"/>
          </a:p>
        </p:txBody>
      </p:sp>
    </p:spTree>
    <p:extLst>
      <p:ext uri="{BB962C8B-B14F-4D97-AF65-F5344CB8AC3E}">
        <p14:creationId xmlns:p14="http://schemas.microsoft.com/office/powerpoint/2010/main" val="3027481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38D4-3DF4-47D5-B371-7906DA189C22}"/>
              </a:ext>
            </a:extLst>
          </p:cNvPr>
          <p:cNvSpPr>
            <a:spLocks noGrp="1"/>
          </p:cNvSpPr>
          <p:nvPr>
            <p:ph type="title"/>
          </p:nvPr>
        </p:nvSpPr>
        <p:spPr/>
        <p:txBody>
          <a:bodyPr/>
          <a:lstStyle/>
          <a:p>
            <a:r>
              <a:rPr lang="en-ID" sz="1800" b="1" i="0" dirty="0">
                <a:solidFill>
                  <a:srgbClr val="36394D"/>
                </a:solidFill>
                <a:effectLst/>
                <a:latin typeface="Montserrat-Bold"/>
              </a:rPr>
              <a:t>UDP Flood</a:t>
            </a:r>
            <a:r>
              <a:rPr lang="en-ID" dirty="0"/>
              <a:t> </a:t>
            </a:r>
          </a:p>
        </p:txBody>
      </p:sp>
      <p:sp>
        <p:nvSpPr>
          <p:cNvPr id="3" name="Content Placeholder 2">
            <a:extLst>
              <a:ext uri="{FF2B5EF4-FFF2-40B4-BE49-F238E27FC236}">
                <a16:creationId xmlns:a16="http://schemas.microsoft.com/office/drawing/2014/main" id="{4C1BE0F8-29D6-4F6D-BF7B-00A24738AD58}"/>
              </a:ext>
            </a:extLst>
          </p:cNvPr>
          <p:cNvSpPr>
            <a:spLocks noGrp="1"/>
          </p:cNvSpPr>
          <p:nvPr>
            <p:ph idx="1"/>
          </p:nvPr>
        </p:nvSpPr>
        <p:spPr/>
        <p:txBody>
          <a:bodyPr/>
          <a:lstStyle/>
          <a:p>
            <a:r>
              <a:rPr lang="en-US" sz="1800" b="0" i="0" dirty="0">
                <a:solidFill>
                  <a:srgbClr val="36394D"/>
                </a:solidFill>
                <a:effectLst/>
                <a:latin typeface="Montserrat-Regular"/>
              </a:rPr>
              <a:t>UDP (User Datagram Protocol) is a connectionless protocol and it does not require any connection setup procedure to transfer data. </a:t>
            </a:r>
          </a:p>
          <a:p>
            <a:r>
              <a:rPr lang="en-US" sz="1800" b="0" i="0" dirty="0">
                <a:solidFill>
                  <a:srgbClr val="36394D"/>
                </a:solidFill>
                <a:effectLst/>
                <a:latin typeface="Montserrat-Regular"/>
              </a:rPr>
              <a:t>TCP packets connect and wait for the recipient to acknowledge receipt before sending</a:t>
            </a:r>
            <a:br>
              <a:rPr lang="en-US" sz="1800" b="0" i="0" dirty="0">
                <a:solidFill>
                  <a:srgbClr val="36394D"/>
                </a:solidFill>
                <a:effectLst/>
                <a:latin typeface="Montserrat-Regular"/>
              </a:rPr>
            </a:br>
            <a:r>
              <a:rPr lang="en-US" sz="1800" b="0" i="0" dirty="0">
                <a:solidFill>
                  <a:srgbClr val="36394D"/>
                </a:solidFill>
                <a:effectLst/>
                <a:latin typeface="Montserrat-Regular"/>
              </a:rPr>
              <a:t>the next packet. Each packet is confirmed. UDP packets simply send the packets without </a:t>
            </a:r>
            <a:r>
              <a:rPr lang="en-US" sz="1800" b="0" i="0" dirty="0" err="1">
                <a:solidFill>
                  <a:srgbClr val="36394D"/>
                </a:solidFill>
                <a:effectLst/>
                <a:latin typeface="Montserrat-Regular"/>
              </a:rPr>
              <a:t>confrmation</a:t>
            </a:r>
            <a:r>
              <a:rPr lang="en-US" sz="1800" b="0" i="0" dirty="0">
                <a:solidFill>
                  <a:srgbClr val="36394D"/>
                </a:solidFill>
                <a:effectLst/>
                <a:latin typeface="Montserrat-Regular"/>
              </a:rPr>
              <a:t>. This allows packets to be sent much faster, making it easier to perform a DoS attack.</a:t>
            </a:r>
            <a:r>
              <a:rPr lang="en-US" dirty="0"/>
              <a:t> </a:t>
            </a:r>
          </a:p>
          <a:p>
            <a:pPr marL="0" indent="0">
              <a:buNone/>
            </a:pPr>
            <a:br>
              <a:rPr lang="en-US" dirty="0"/>
            </a:br>
            <a:endParaRPr lang="en-ID" dirty="0"/>
          </a:p>
        </p:txBody>
      </p:sp>
      <p:pic>
        <p:nvPicPr>
          <p:cNvPr id="2050" name="Picture 2" descr="UDP flood DDoS attack animation">
            <a:extLst>
              <a:ext uri="{FF2B5EF4-FFF2-40B4-BE49-F238E27FC236}">
                <a16:creationId xmlns:a16="http://schemas.microsoft.com/office/drawing/2014/main" id="{93C89080-A375-4F5E-866C-C4591C478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823" y="3206827"/>
            <a:ext cx="5475068" cy="36511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DP flood attack ⚔️ Definition and Methods of Mitigation">
            <a:extLst>
              <a:ext uri="{FF2B5EF4-FFF2-40B4-BE49-F238E27FC236}">
                <a16:creationId xmlns:a16="http://schemas.microsoft.com/office/drawing/2014/main" id="{DF029264-BF29-4409-86B2-D8F177536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206827"/>
            <a:ext cx="5837195" cy="350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28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subTnLst>
                                    <p:set>
                                      <p:cBhvr override="childStyle">
                                        <p:cTn dur="1" fill="hold" display="0" masterRel="nextClick" afterEffect="1"/>
                                        <p:tgtEl>
                                          <p:spTgt spid="205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A2FF-4432-48B5-8082-4942EDB8D531}"/>
              </a:ext>
            </a:extLst>
          </p:cNvPr>
          <p:cNvSpPr>
            <a:spLocks noGrp="1"/>
          </p:cNvSpPr>
          <p:nvPr>
            <p:ph type="title"/>
          </p:nvPr>
        </p:nvSpPr>
        <p:spPr/>
        <p:txBody>
          <a:bodyPr/>
          <a:lstStyle/>
          <a:p>
            <a:r>
              <a:rPr lang="en-ID" sz="1800" b="1" i="0" dirty="0">
                <a:solidFill>
                  <a:srgbClr val="36394D"/>
                </a:solidFill>
                <a:effectLst/>
                <a:latin typeface="Montserrat-Bold"/>
              </a:rPr>
              <a:t>DoS Tools</a:t>
            </a:r>
            <a:r>
              <a:rPr lang="en-ID" dirty="0"/>
              <a:t> </a:t>
            </a:r>
          </a:p>
        </p:txBody>
      </p:sp>
      <p:sp>
        <p:nvSpPr>
          <p:cNvPr id="3" name="Content Placeholder 2">
            <a:extLst>
              <a:ext uri="{FF2B5EF4-FFF2-40B4-BE49-F238E27FC236}">
                <a16:creationId xmlns:a16="http://schemas.microsoft.com/office/drawing/2014/main" id="{4A2416DE-A80A-43AD-9530-A72D9B078793}"/>
              </a:ext>
            </a:extLst>
          </p:cNvPr>
          <p:cNvSpPr>
            <a:spLocks noGrp="1"/>
          </p:cNvSpPr>
          <p:nvPr>
            <p:ph idx="1"/>
          </p:nvPr>
        </p:nvSpPr>
        <p:spPr/>
        <p:txBody>
          <a:bodyPr>
            <a:normAutofit fontScale="92500" lnSpcReduction="10000"/>
          </a:bodyPr>
          <a:lstStyle/>
          <a:p>
            <a:r>
              <a:rPr lang="en-US" sz="1800" b="0" i="0" dirty="0">
                <a:solidFill>
                  <a:srgbClr val="36394D"/>
                </a:solidFill>
                <a:effectLst/>
                <a:latin typeface="Montserrat-Regular"/>
              </a:rPr>
              <a:t>One reason that DoS attacks are becoming so common is that a number of tools are available for executing DoS attacks. These tools are widely available on the Internet, and in most cases are free to download. This means that any cautious administrator should be aware of them. In</a:t>
            </a:r>
            <a:r>
              <a:rPr lang="en-US" sz="1800" dirty="0">
                <a:solidFill>
                  <a:srgbClr val="36394D"/>
                </a:solidFill>
                <a:latin typeface="Montserrat-Regular"/>
              </a:rPr>
              <a:t> </a:t>
            </a:r>
            <a:r>
              <a:rPr lang="en-US" sz="1800" b="0" i="0" dirty="0">
                <a:solidFill>
                  <a:srgbClr val="36394D"/>
                </a:solidFill>
                <a:effectLst/>
                <a:latin typeface="Montserrat-Regular"/>
              </a:rPr>
              <a:t>addition to their obvious use as an attack tool, they can also be useful for testing your anti-DoS security measures.</a:t>
            </a:r>
            <a:r>
              <a:rPr lang="en-US" dirty="0"/>
              <a:t> </a:t>
            </a:r>
          </a:p>
          <a:p>
            <a:r>
              <a:rPr lang="en-US" sz="1800" b="1" i="0" dirty="0">
                <a:solidFill>
                  <a:srgbClr val="36394D"/>
                </a:solidFill>
                <a:effectLst/>
                <a:latin typeface="Montserrat-Bold"/>
              </a:rPr>
              <a:t>Low Orbit Ion Cannon (LOIC) </a:t>
            </a:r>
            <a:r>
              <a:rPr lang="en-US" sz="1800" b="0" i="0" dirty="0">
                <a:solidFill>
                  <a:srgbClr val="36394D"/>
                </a:solidFill>
                <a:effectLst/>
                <a:latin typeface="Montserrat-Regular"/>
              </a:rPr>
              <a:t>is probably the most well know and one of the simplest DoS tool. You }</a:t>
            </a:r>
            <a:r>
              <a:rPr lang="en-US" sz="1800" b="0" i="0" dirty="0" err="1">
                <a:solidFill>
                  <a:srgbClr val="36394D"/>
                </a:solidFill>
                <a:effectLst/>
                <a:latin typeface="Montserrat-Regular"/>
              </a:rPr>
              <a:t>rst</a:t>
            </a:r>
            <a:r>
              <a:rPr lang="en-US" sz="1800" b="0" i="0" dirty="0">
                <a:solidFill>
                  <a:srgbClr val="36394D"/>
                </a:solidFill>
                <a:effectLst/>
                <a:latin typeface="Montserrat-Regular"/>
              </a:rPr>
              <a:t> put the URL or IP address into the target box. Then click the Lock On button. You can change settings regarding what method you choose, the speed, how many threads, and whether or not to wait for a reply. Then simply click the IMMA CHARGIN MAH LAZER button and the attack is underway.</a:t>
            </a:r>
            <a:r>
              <a:rPr lang="en-US" dirty="0"/>
              <a:t> </a:t>
            </a:r>
          </a:p>
          <a:p>
            <a:r>
              <a:rPr lang="en-US" sz="1800" b="1" i="0" dirty="0">
                <a:solidFill>
                  <a:srgbClr val="36394D"/>
                </a:solidFill>
                <a:effectLst/>
                <a:latin typeface="Montserrat-Bold"/>
              </a:rPr>
              <a:t>High Orbit Ion Cannon (HOIC) </a:t>
            </a:r>
            <a:r>
              <a:rPr lang="en-US" sz="1800" b="0" i="0" dirty="0">
                <a:solidFill>
                  <a:srgbClr val="36394D"/>
                </a:solidFill>
                <a:effectLst/>
                <a:latin typeface="Montserrat-Regular"/>
              </a:rPr>
              <a:t>is a bit more advanced than LOIC, but actually simpler to run. Click the + button to add targets. A popup window will appear where you put in the URL as well as a few settings.</a:t>
            </a:r>
            <a:r>
              <a:rPr lang="en-US" dirty="0"/>
              <a:t> </a:t>
            </a:r>
            <a:br>
              <a:rPr lang="en-US" dirty="0"/>
            </a:br>
            <a:br>
              <a:rPr lang="en-US" dirty="0"/>
            </a:br>
            <a:br>
              <a:rPr lang="en-US" dirty="0"/>
            </a:br>
            <a:endParaRPr lang="en-ID" dirty="0"/>
          </a:p>
        </p:txBody>
      </p:sp>
    </p:spTree>
    <p:extLst>
      <p:ext uri="{BB962C8B-B14F-4D97-AF65-F5344CB8AC3E}">
        <p14:creationId xmlns:p14="http://schemas.microsoft.com/office/powerpoint/2010/main" val="2403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3017-5D48-4C84-B4A4-11445787944A}"/>
              </a:ext>
            </a:extLst>
          </p:cNvPr>
          <p:cNvSpPr>
            <a:spLocks noGrp="1"/>
          </p:cNvSpPr>
          <p:nvPr>
            <p:ph type="title"/>
          </p:nvPr>
        </p:nvSpPr>
        <p:spPr/>
        <p:txBody>
          <a:bodyPr/>
          <a:lstStyle/>
          <a:p>
            <a:endParaRPr lang="en-ID"/>
          </a:p>
        </p:txBody>
      </p:sp>
      <p:pic>
        <p:nvPicPr>
          <p:cNvPr id="4" name="How to use LOIC ( Low Orbit ION Cannon )">
            <a:hlinkClick r:id="" action="ppaction://media"/>
            <a:extLst>
              <a:ext uri="{FF2B5EF4-FFF2-40B4-BE49-F238E27FC236}">
                <a16:creationId xmlns:a16="http://schemas.microsoft.com/office/drawing/2014/main" id="{D1A5A46A-C372-4989-88B0-53E2925F6F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89761" y="-38757"/>
            <a:ext cx="8620316" cy="6896757"/>
          </a:xfrm>
        </p:spPr>
      </p:pic>
    </p:spTree>
    <p:extLst>
      <p:ext uri="{BB962C8B-B14F-4D97-AF65-F5344CB8AC3E}">
        <p14:creationId xmlns:p14="http://schemas.microsoft.com/office/powerpoint/2010/main" val="92568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3EF5-D838-4076-A2A7-0787E79A997E}"/>
              </a:ext>
            </a:extLst>
          </p:cNvPr>
          <p:cNvSpPr>
            <a:spLocks noGrp="1"/>
          </p:cNvSpPr>
          <p:nvPr>
            <p:ph type="title"/>
          </p:nvPr>
        </p:nvSpPr>
        <p:spPr/>
        <p:txBody>
          <a:bodyPr/>
          <a:lstStyle/>
          <a:p>
            <a:r>
              <a:rPr lang="en-ID" sz="1800" b="1" i="0" dirty="0">
                <a:solidFill>
                  <a:srgbClr val="36394D"/>
                </a:solidFill>
                <a:effectLst/>
                <a:latin typeface="Montserrat-Bold"/>
              </a:rPr>
              <a:t>Buffer Overflow Attacks</a:t>
            </a:r>
            <a:r>
              <a:rPr lang="en-ID" dirty="0"/>
              <a:t> </a:t>
            </a:r>
          </a:p>
        </p:txBody>
      </p:sp>
      <p:sp>
        <p:nvSpPr>
          <p:cNvPr id="3" name="Content Placeholder 2">
            <a:extLst>
              <a:ext uri="{FF2B5EF4-FFF2-40B4-BE49-F238E27FC236}">
                <a16:creationId xmlns:a16="http://schemas.microsoft.com/office/drawing/2014/main" id="{774E2864-3CCF-40EE-A9D7-4DF662462096}"/>
              </a:ext>
            </a:extLst>
          </p:cNvPr>
          <p:cNvSpPr>
            <a:spLocks noGrp="1"/>
          </p:cNvSpPr>
          <p:nvPr>
            <p:ph idx="1"/>
          </p:nvPr>
        </p:nvSpPr>
        <p:spPr/>
        <p:txBody>
          <a:bodyPr/>
          <a:lstStyle/>
          <a:p>
            <a:r>
              <a:rPr lang="en-US" sz="1800" b="0" i="0" dirty="0">
                <a:solidFill>
                  <a:srgbClr val="36394D"/>
                </a:solidFill>
                <a:effectLst/>
                <a:latin typeface="Montserrat-Regular"/>
              </a:rPr>
              <a:t>Another way of attacking a system is called a buffer overflow (or buffer</a:t>
            </a:r>
            <a:br>
              <a:rPr lang="en-US" sz="1800" b="0" i="0" dirty="0">
                <a:solidFill>
                  <a:srgbClr val="36394D"/>
                </a:solidFill>
                <a:effectLst/>
                <a:latin typeface="Montserrat-Regular"/>
              </a:rPr>
            </a:br>
            <a:r>
              <a:rPr lang="en-US" sz="1800" b="0" i="0" dirty="0">
                <a:solidFill>
                  <a:srgbClr val="36394D"/>
                </a:solidFill>
                <a:effectLst/>
                <a:latin typeface="Montserrat-Regular"/>
              </a:rPr>
              <a:t>overrun) attack. Some experts would argue that the buffer overflow</a:t>
            </a:r>
            <a:r>
              <a:rPr lang="en-US" sz="1800" dirty="0">
                <a:solidFill>
                  <a:srgbClr val="36394D"/>
                </a:solidFill>
                <a:latin typeface="Montserrat-Regular"/>
              </a:rPr>
              <a:t> </a:t>
            </a:r>
            <a:r>
              <a:rPr lang="en-US" sz="1800" b="0" i="0" dirty="0">
                <a:solidFill>
                  <a:srgbClr val="36394D"/>
                </a:solidFill>
                <a:effectLst/>
                <a:latin typeface="Montserrat-Regular"/>
              </a:rPr>
              <a:t>occurs as often as the DoS attack, but this is less true now than it was a few years ago. A buffer overflow attack is designed to put more data in a buffer than the buffer was designed to hold. This means that although this threat might be less than it once was, it is still a very real threat</a:t>
            </a:r>
            <a:r>
              <a:rPr lang="en-US" dirty="0"/>
              <a:t> </a:t>
            </a:r>
          </a:p>
          <a:p>
            <a:r>
              <a:rPr lang="en-US" sz="1800" b="0" i="0" dirty="0">
                <a:solidFill>
                  <a:srgbClr val="36394D"/>
                </a:solidFill>
                <a:effectLst/>
                <a:latin typeface="Montserrat-Regular"/>
              </a:rPr>
              <a:t>Any program that communicates with the Internet or a private network must receive some data. This data is stored, at least temporarily, in a space in memory called a buffer. If the programmer who wrote the application was careful, the buffer will truncate or  reject any information that exceeds the buffer limit.</a:t>
            </a:r>
            <a:r>
              <a:rPr lang="en-US" dirty="0"/>
              <a:t> </a:t>
            </a:r>
            <a:br>
              <a:rPr lang="en-US" dirty="0"/>
            </a:br>
            <a:br>
              <a:rPr lang="en-US" dirty="0"/>
            </a:br>
            <a:endParaRPr lang="en-ID" dirty="0"/>
          </a:p>
        </p:txBody>
      </p:sp>
      <p:pic>
        <p:nvPicPr>
          <p:cNvPr id="6146" name="Picture 2" descr="What is buffer overflow? | Cloudflare">
            <a:extLst>
              <a:ext uri="{FF2B5EF4-FFF2-40B4-BE49-F238E27FC236}">
                <a16:creationId xmlns:a16="http://schemas.microsoft.com/office/drawing/2014/main" id="{19873F98-2B7E-4F6C-8FF4-6364D2638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5" y="4811344"/>
            <a:ext cx="9826752" cy="204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944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3EBD5-544E-4081-AF14-D12B7387C0C3}"/>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557187F2-E083-482D-A612-1D21F9888EC9}"/>
              </a:ext>
            </a:extLst>
          </p:cNvPr>
          <p:cNvSpPr>
            <a:spLocks noGrp="1"/>
          </p:cNvSpPr>
          <p:nvPr>
            <p:ph idx="1"/>
          </p:nvPr>
        </p:nvSpPr>
        <p:spPr/>
        <p:txBody>
          <a:bodyPr/>
          <a:lstStyle/>
          <a:p>
            <a:r>
              <a:rPr lang="en-US" sz="1800" b="0" i="0" dirty="0">
                <a:solidFill>
                  <a:srgbClr val="36394D"/>
                </a:solidFill>
                <a:effectLst/>
                <a:latin typeface="Montserrat-Regular"/>
              </a:rPr>
              <a:t>Given the number of applications that might be running on a target system and the number of buffers in each application, the chance of having at least one buffer that was not written properly is </a:t>
            </a:r>
            <a:r>
              <a:rPr lang="en-US" sz="1800" b="0" i="0" dirty="0" err="1">
                <a:solidFill>
                  <a:srgbClr val="36394D"/>
                </a:solidFill>
                <a:effectLst/>
                <a:latin typeface="Montserrat-Regular"/>
              </a:rPr>
              <a:t>signi</a:t>
            </a:r>
            <a:r>
              <a:rPr lang="en-US" sz="1800" b="0" i="0" dirty="0">
                <a:solidFill>
                  <a:srgbClr val="36394D"/>
                </a:solidFill>
                <a:effectLst/>
                <a:latin typeface="Montserrat-Regular"/>
              </a:rPr>
              <a:t>}cant enough to cause any cautious system administrator some concern. A person moderately skilled in programming can write a program that purposefully writes more data into the buffer than it can hold. For example, if the buffer can hold 1024 bytes of data and you try to fill it with 2048 bytes, the extra 1024 bytes is then simply loaded into memory.</a:t>
            </a:r>
          </a:p>
          <a:p>
            <a:r>
              <a:rPr lang="en-US" sz="1800" b="0" i="0" dirty="0">
                <a:solidFill>
                  <a:srgbClr val="36394D"/>
                </a:solidFill>
                <a:effectLst/>
                <a:latin typeface="Montserrat-Regular"/>
              </a:rPr>
              <a:t>If the extra data is actually a malicious program, then it has just been loaded into memory and is running on the target system. Or perhaps the perpetrator simply wants to flood the target machine’s memory, thus overwriting other items that are currently in memory and causing them to crash. Either way, the buffer overflow is a very serious attack.</a:t>
            </a:r>
            <a:r>
              <a:rPr lang="en-US" dirty="0"/>
              <a:t> </a:t>
            </a:r>
            <a:br>
              <a:rPr lang="en-US" dirty="0"/>
            </a:br>
            <a:endParaRPr lang="en-ID" dirty="0"/>
          </a:p>
        </p:txBody>
      </p:sp>
    </p:spTree>
    <p:extLst>
      <p:ext uri="{BB962C8B-B14F-4D97-AF65-F5344CB8AC3E}">
        <p14:creationId xmlns:p14="http://schemas.microsoft.com/office/powerpoint/2010/main" val="145164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280A-5FF4-45EE-B4E0-5F6BC840E6CC}"/>
              </a:ext>
            </a:extLst>
          </p:cNvPr>
          <p:cNvSpPr>
            <a:spLocks noGrp="1"/>
          </p:cNvSpPr>
          <p:nvPr>
            <p:ph type="title"/>
          </p:nvPr>
        </p:nvSpPr>
        <p:spPr/>
        <p:txBody>
          <a:bodyPr/>
          <a:lstStyle/>
          <a:p>
            <a:endParaRPr lang="en-ID"/>
          </a:p>
        </p:txBody>
      </p:sp>
      <p:pic>
        <p:nvPicPr>
          <p:cNvPr id="4" name="Ethical Hacking- Buffer Overflow Basics_2">
            <a:hlinkClick r:id="" action="ppaction://media"/>
            <a:extLst>
              <a:ext uri="{FF2B5EF4-FFF2-40B4-BE49-F238E27FC236}">
                <a16:creationId xmlns:a16="http://schemas.microsoft.com/office/drawing/2014/main" id="{26C49645-17CC-4D7F-A6CA-E5396946092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346" y="-161926"/>
            <a:ext cx="12143308" cy="6824854"/>
          </a:xfrm>
        </p:spPr>
      </p:pic>
    </p:spTree>
    <p:extLst>
      <p:ext uri="{BB962C8B-B14F-4D97-AF65-F5344CB8AC3E}">
        <p14:creationId xmlns:p14="http://schemas.microsoft.com/office/powerpoint/2010/main" val="426211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9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IP spoofing❓ Definition, Types and Protection.">
            <a:extLst>
              <a:ext uri="{FF2B5EF4-FFF2-40B4-BE49-F238E27FC236}">
                <a16:creationId xmlns:a16="http://schemas.microsoft.com/office/drawing/2014/main" id="{BDCDFA37-DA4B-44C4-A326-9D5618DE3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484" y="3529890"/>
            <a:ext cx="5689092" cy="34134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736E5A-7FD8-4825-B910-E62991B4CD03}"/>
              </a:ext>
            </a:extLst>
          </p:cNvPr>
          <p:cNvSpPr>
            <a:spLocks noGrp="1"/>
          </p:cNvSpPr>
          <p:nvPr>
            <p:ph type="title"/>
          </p:nvPr>
        </p:nvSpPr>
        <p:spPr/>
        <p:txBody>
          <a:bodyPr/>
          <a:lstStyle/>
          <a:p>
            <a:pPr algn="ctr"/>
            <a:r>
              <a:rPr lang="en-ID" sz="1800" b="1" i="0" dirty="0">
                <a:solidFill>
                  <a:srgbClr val="36394D"/>
                </a:solidFill>
                <a:effectLst/>
                <a:latin typeface="Montserrat-Bold"/>
              </a:rPr>
              <a:t>IP Spoofing</a:t>
            </a:r>
            <a:r>
              <a:rPr lang="en-ID" dirty="0"/>
              <a:t> </a:t>
            </a:r>
          </a:p>
        </p:txBody>
      </p:sp>
      <p:sp>
        <p:nvSpPr>
          <p:cNvPr id="3" name="Content Placeholder 2">
            <a:extLst>
              <a:ext uri="{FF2B5EF4-FFF2-40B4-BE49-F238E27FC236}">
                <a16:creationId xmlns:a16="http://schemas.microsoft.com/office/drawing/2014/main" id="{1777362F-0CB2-4AFD-B73A-CD485855578C}"/>
              </a:ext>
            </a:extLst>
          </p:cNvPr>
          <p:cNvSpPr>
            <a:spLocks noGrp="1"/>
          </p:cNvSpPr>
          <p:nvPr>
            <p:ph idx="1"/>
          </p:nvPr>
        </p:nvSpPr>
        <p:spPr/>
        <p:txBody>
          <a:bodyPr/>
          <a:lstStyle/>
          <a:p>
            <a:r>
              <a:rPr lang="en-US" sz="1800" b="0" i="0" dirty="0">
                <a:solidFill>
                  <a:srgbClr val="36394D"/>
                </a:solidFill>
                <a:effectLst/>
                <a:latin typeface="Montserrat-Regular"/>
              </a:rPr>
              <a:t>IP spoo</a:t>
            </a:r>
            <a:r>
              <a:rPr lang="en-US" sz="1800" dirty="0">
                <a:solidFill>
                  <a:srgbClr val="36394D"/>
                </a:solidFill>
                <a:latin typeface="Montserrat-Regular"/>
              </a:rPr>
              <a:t>fi</a:t>
            </a:r>
            <a:r>
              <a:rPr lang="en-US" sz="1800" b="0" i="0" dirty="0">
                <a:solidFill>
                  <a:srgbClr val="36394D"/>
                </a:solidFill>
                <a:effectLst/>
                <a:latin typeface="Montserrat-Regular"/>
              </a:rPr>
              <a:t>ng is essentially a technique used by hackers to gain </a:t>
            </a:r>
            <a:r>
              <a:rPr lang="en-US" sz="1800" b="0" i="0" dirty="0" err="1">
                <a:solidFill>
                  <a:srgbClr val="36394D"/>
                </a:solidFill>
                <a:effectLst/>
                <a:latin typeface="Montserrat-Regular"/>
              </a:rPr>
              <a:t>unauthorised</a:t>
            </a:r>
            <a:r>
              <a:rPr lang="en-US" sz="1800" b="0" i="0" dirty="0">
                <a:solidFill>
                  <a:srgbClr val="36394D"/>
                </a:solidFill>
                <a:effectLst/>
                <a:latin typeface="Montserrat-Regular"/>
              </a:rPr>
              <a:t> access to computers. Although this is the most common reason for IP </a:t>
            </a:r>
            <a:r>
              <a:rPr lang="en-US" sz="1800" b="0" i="0" dirty="0" err="1">
                <a:solidFill>
                  <a:srgbClr val="36394D"/>
                </a:solidFill>
                <a:effectLst/>
                <a:latin typeface="Montserrat-Regular"/>
              </a:rPr>
              <a:t>spoo</a:t>
            </a:r>
            <a:r>
              <a:rPr lang="en-US" sz="1800" b="0" i="0" dirty="0">
                <a:solidFill>
                  <a:srgbClr val="36394D"/>
                </a:solidFill>
                <a:effectLst/>
                <a:latin typeface="Montserrat-Regular"/>
              </a:rPr>
              <a:t>}ng, it is occasionally done simply to mask the origins of a DoS attack. In fact DoS attacks often mask the actual IP address from which the attack is originating.</a:t>
            </a:r>
          </a:p>
          <a:p>
            <a:r>
              <a:rPr lang="en-US" sz="1800" b="0" i="0" dirty="0">
                <a:solidFill>
                  <a:srgbClr val="36394D"/>
                </a:solidFill>
                <a:effectLst/>
                <a:latin typeface="Montserrat-Regular"/>
              </a:rPr>
              <a:t>With IP spoo</a:t>
            </a:r>
            <a:r>
              <a:rPr lang="en-US" sz="1800" dirty="0">
                <a:solidFill>
                  <a:srgbClr val="36394D"/>
                </a:solidFill>
                <a:latin typeface="Montserrat-Regular"/>
              </a:rPr>
              <a:t>fi</a:t>
            </a:r>
            <a:r>
              <a:rPr lang="en-US" sz="1800" b="0" i="0" dirty="0">
                <a:solidFill>
                  <a:srgbClr val="36394D"/>
                </a:solidFill>
                <a:effectLst/>
                <a:latin typeface="Montserrat-Regular"/>
              </a:rPr>
              <a:t>ng, the intruder sends messages to a computer system with an IP address indicating that the message is coming from a different</a:t>
            </a:r>
            <a:r>
              <a:rPr lang="en-US" sz="1800" dirty="0">
                <a:solidFill>
                  <a:srgbClr val="36394D"/>
                </a:solidFill>
                <a:latin typeface="Montserrat-Regular"/>
              </a:rPr>
              <a:t> </a:t>
            </a:r>
            <a:r>
              <a:rPr lang="en-US" sz="1800" b="0" i="0" dirty="0">
                <a:solidFill>
                  <a:srgbClr val="36394D"/>
                </a:solidFill>
                <a:effectLst/>
                <a:latin typeface="Montserrat-Regular"/>
              </a:rPr>
              <a:t>IP address than it is actually coming from. If the intent is to gain </a:t>
            </a:r>
            <a:r>
              <a:rPr lang="en-US" sz="1800" b="0" i="0" dirty="0" err="1">
                <a:solidFill>
                  <a:srgbClr val="36394D"/>
                </a:solidFill>
                <a:effectLst/>
                <a:latin typeface="Montserrat-Regular"/>
              </a:rPr>
              <a:t>unauthorised</a:t>
            </a:r>
            <a:r>
              <a:rPr lang="en-US" sz="1800" b="0" i="0" dirty="0">
                <a:solidFill>
                  <a:srgbClr val="36394D"/>
                </a:solidFill>
                <a:effectLst/>
                <a:latin typeface="Montserrat-Regular"/>
              </a:rPr>
              <a:t> access, then the spoofed IP address will be that of a system the target considers a trusted host</a:t>
            </a:r>
            <a:r>
              <a:rPr lang="en-US" dirty="0"/>
              <a:t> </a:t>
            </a:r>
            <a:br>
              <a:rPr lang="en-US" dirty="0"/>
            </a:br>
            <a:endParaRPr lang="en-ID" b="1" dirty="0"/>
          </a:p>
        </p:txBody>
      </p:sp>
    </p:spTree>
    <p:extLst>
      <p:ext uri="{BB962C8B-B14F-4D97-AF65-F5344CB8AC3E}">
        <p14:creationId xmlns:p14="http://schemas.microsoft.com/office/powerpoint/2010/main" val="173231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0436F-9C25-4920-9A84-3FFFA1D45332}"/>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CE56E24B-5043-46C4-85B9-3113A4DEA5FB}"/>
              </a:ext>
            </a:extLst>
          </p:cNvPr>
          <p:cNvSpPr>
            <a:spLocks noGrp="1"/>
          </p:cNvSpPr>
          <p:nvPr>
            <p:ph idx="1"/>
          </p:nvPr>
        </p:nvSpPr>
        <p:spPr/>
        <p:txBody>
          <a:bodyPr/>
          <a:lstStyle/>
          <a:p>
            <a:r>
              <a:rPr lang="en-US" sz="1800" b="0" i="0" dirty="0">
                <a:solidFill>
                  <a:srgbClr val="36394D"/>
                </a:solidFill>
                <a:effectLst/>
                <a:latin typeface="Montserrat-Regular"/>
              </a:rPr>
              <a:t>To successfully perpetrate an IP spoofing attack, the hacker must first find the IP address of a machine that the target system considers a trusted source. Hackers might employ a variety of techniques to find an IP</a:t>
            </a:r>
            <a:r>
              <a:rPr lang="en-US" sz="1800" dirty="0">
                <a:solidFill>
                  <a:srgbClr val="36394D"/>
                </a:solidFill>
                <a:latin typeface="Montserrat-Regular"/>
              </a:rPr>
              <a:t> </a:t>
            </a:r>
            <a:r>
              <a:rPr lang="en-US" sz="1800" b="0" i="0" dirty="0">
                <a:solidFill>
                  <a:srgbClr val="36394D"/>
                </a:solidFill>
                <a:effectLst/>
                <a:latin typeface="Montserrat-Regular"/>
              </a:rPr>
              <a:t>address of a trusted host. After they have that trusted IP address, they can then modify the packet headers of their transmissions so it appears that the packets are coming from that host</a:t>
            </a:r>
            <a:r>
              <a:rPr lang="en-US" dirty="0"/>
              <a:t> </a:t>
            </a:r>
          </a:p>
          <a:p>
            <a:r>
              <a:rPr lang="en-US" sz="1800" b="0" i="0" dirty="0">
                <a:solidFill>
                  <a:srgbClr val="36394D"/>
                </a:solidFill>
                <a:effectLst/>
                <a:latin typeface="Montserrat-Regular"/>
              </a:rPr>
              <a:t>IP spoofing, unlike many other types of attacks, was actually known to security experts on a theoretical level before it was ever used in a real attack. The concept of IP </a:t>
            </a:r>
            <a:r>
              <a:rPr lang="en-US" sz="1800" b="0" i="0" dirty="0" err="1">
                <a:solidFill>
                  <a:srgbClr val="36394D"/>
                </a:solidFill>
                <a:effectLst/>
                <a:latin typeface="Montserrat-Regular"/>
              </a:rPr>
              <a:t>spoo</a:t>
            </a:r>
            <a:r>
              <a:rPr lang="en-US" sz="1800" b="0" i="0" dirty="0">
                <a:solidFill>
                  <a:srgbClr val="36394D"/>
                </a:solidFill>
                <a:effectLst/>
                <a:latin typeface="Montserrat-Regular"/>
              </a:rPr>
              <a:t>}ng was initially discussed in academic circles as early as the 1980s. Although the concept behind this technique was known for some time, it was primarily theoretical until Robert Morris</a:t>
            </a:r>
            <a:r>
              <a:rPr lang="en-US" sz="1800" dirty="0">
                <a:solidFill>
                  <a:srgbClr val="36394D"/>
                </a:solidFill>
                <a:latin typeface="Montserrat-Regular"/>
              </a:rPr>
              <a:t> </a:t>
            </a:r>
            <a:r>
              <a:rPr lang="en-US" sz="1800" b="0" i="0" dirty="0">
                <a:solidFill>
                  <a:srgbClr val="36394D"/>
                </a:solidFill>
                <a:effectLst/>
                <a:latin typeface="Montserrat-Regular"/>
              </a:rPr>
              <a:t>discovered a security weakness in the TCP protocol known as sequence prediction.</a:t>
            </a:r>
            <a:r>
              <a:rPr lang="en-US" dirty="0"/>
              <a:t> </a:t>
            </a:r>
            <a:br>
              <a:rPr lang="en-US" dirty="0"/>
            </a:br>
            <a:br>
              <a:rPr lang="en-US" dirty="0"/>
            </a:br>
            <a:endParaRPr lang="en-ID" dirty="0"/>
          </a:p>
        </p:txBody>
      </p:sp>
    </p:spTree>
    <p:extLst>
      <p:ext uri="{BB962C8B-B14F-4D97-AF65-F5344CB8AC3E}">
        <p14:creationId xmlns:p14="http://schemas.microsoft.com/office/powerpoint/2010/main" val="2827473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776C-317E-4FB2-A105-E469EA67FBF9}"/>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73D74712-64FE-4167-A02C-2A356DB94ECE}"/>
              </a:ext>
            </a:extLst>
          </p:cNvPr>
          <p:cNvSpPr>
            <a:spLocks noGrp="1"/>
          </p:cNvSpPr>
          <p:nvPr>
            <p:ph idx="1"/>
          </p:nvPr>
        </p:nvSpPr>
        <p:spPr/>
        <p:txBody>
          <a:bodyPr/>
          <a:lstStyle/>
          <a:p>
            <a:r>
              <a:rPr lang="en-US" sz="1800" b="0" i="0" dirty="0">
                <a:solidFill>
                  <a:srgbClr val="36394D"/>
                </a:solidFill>
                <a:effectLst/>
                <a:latin typeface="Montserrat-Regular"/>
              </a:rPr>
              <a:t>A couple of different ways to address IP spoofing include:</a:t>
            </a:r>
          </a:p>
          <a:p>
            <a:r>
              <a:rPr lang="en-US" sz="1800" b="0" i="0" dirty="0">
                <a:solidFill>
                  <a:srgbClr val="36394D"/>
                </a:solidFill>
                <a:effectLst/>
                <a:latin typeface="Montserrat-Regular"/>
              </a:rPr>
              <a:t>Do not reveal any information regarding your internal IP addresses. This helps prevent those addresses from being “spoofed.”</a:t>
            </a:r>
          </a:p>
          <a:p>
            <a:r>
              <a:rPr lang="en-US" sz="1800" b="0" i="0" dirty="0">
                <a:solidFill>
                  <a:srgbClr val="36394D"/>
                </a:solidFill>
                <a:effectLst/>
                <a:latin typeface="Montserrat-Regular"/>
              </a:rPr>
              <a:t>Monitor incoming IP packets for signs of IP spoofing using network monitoring software. One popular product is </a:t>
            </a:r>
            <a:r>
              <a:rPr lang="en-US" sz="1800" b="0" i="0" dirty="0" err="1">
                <a:solidFill>
                  <a:srgbClr val="36394D"/>
                </a:solidFill>
                <a:effectLst/>
                <a:latin typeface="Montserrat-Regular"/>
              </a:rPr>
              <a:t>Netlog</a:t>
            </a:r>
            <a:r>
              <a:rPr lang="en-US" sz="1800" b="0" i="0" dirty="0">
                <a:solidFill>
                  <a:srgbClr val="36394D"/>
                </a:solidFill>
                <a:effectLst/>
                <a:latin typeface="Montserrat-Regular"/>
              </a:rPr>
              <a:t>. This and similar products seek incoming packets to the external interface that have both the source and destination IP addresses in your local domain, which essentially means an incoming packet that claims to be from inside the network, when it is clearly coming from outside your</a:t>
            </a:r>
            <a:r>
              <a:rPr lang="en-US" sz="1800" dirty="0">
                <a:solidFill>
                  <a:srgbClr val="36394D"/>
                </a:solidFill>
                <a:latin typeface="Montserrat-Regular"/>
              </a:rPr>
              <a:t> </a:t>
            </a:r>
            <a:r>
              <a:rPr lang="en-US" sz="1800" b="0" i="0" dirty="0">
                <a:solidFill>
                  <a:srgbClr val="36394D"/>
                </a:solidFill>
                <a:effectLst/>
                <a:latin typeface="Montserrat-Regular"/>
              </a:rPr>
              <a:t>network. Finding one means an attack is underway.</a:t>
            </a:r>
            <a:r>
              <a:rPr lang="en-US" dirty="0"/>
              <a:t> </a:t>
            </a:r>
          </a:p>
        </p:txBody>
      </p:sp>
    </p:spTree>
    <p:extLst>
      <p:ext uri="{BB962C8B-B14F-4D97-AF65-F5344CB8AC3E}">
        <p14:creationId xmlns:p14="http://schemas.microsoft.com/office/powerpoint/2010/main" val="3500467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D836D-CC22-47AB-9890-236D5B97356F}"/>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3FDD5275-642F-4EED-A4DB-FC8EC44EE535}"/>
              </a:ext>
            </a:extLst>
          </p:cNvPr>
          <p:cNvSpPr>
            <a:spLocks noGrp="1"/>
          </p:cNvSpPr>
          <p:nvPr>
            <p:ph idx="1"/>
          </p:nvPr>
        </p:nvSpPr>
        <p:spPr/>
        <p:txBody>
          <a:bodyPr/>
          <a:lstStyle/>
          <a:p>
            <a:r>
              <a:rPr lang="en-US" sz="1800" b="0" i="0" dirty="0">
                <a:solidFill>
                  <a:srgbClr val="36394D"/>
                </a:solidFill>
                <a:effectLst/>
                <a:latin typeface="Montserrat-Regular"/>
              </a:rPr>
              <a:t>The danger from IP spoo</a:t>
            </a:r>
            <a:r>
              <a:rPr lang="en-US" sz="1800" dirty="0">
                <a:solidFill>
                  <a:srgbClr val="36394D"/>
                </a:solidFill>
                <a:latin typeface="Montserrat-Regular"/>
              </a:rPr>
              <a:t>fi</a:t>
            </a:r>
            <a:r>
              <a:rPr lang="en-US" sz="1800" b="0" i="0" dirty="0">
                <a:solidFill>
                  <a:srgbClr val="36394D"/>
                </a:solidFill>
                <a:effectLst/>
                <a:latin typeface="Montserrat-Regular"/>
              </a:rPr>
              <a:t>ng is that some firewalls do not examine packets that appear to come from an internal IP address. Routing packets through filtering routers is possible if they are not configured to filter</a:t>
            </a:r>
            <a:r>
              <a:rPr lang="en-US" sz="1800" dirty="0">
                <a:solidFill>
                  <a:srgbClr val="36394D"/>
                </a:solidFill>
                <a:latin typeface="Montserrat-Regular"/>
              </a:rPr>
              <a:t> </a:t>
            </a:r>
            <a:r>
              <a:rPr lang="en-US" sz="1800" b="0" i="0" dirty="0">
                <a:solidFill>
                  <a:srgbClr val="36394D"/>
                </a:solidFill>
                <a:effectLst/>
                <a:latin typeface="Montserrat-Regular"/>
              </a:rPr>
              <a:t>incoming packets whose source address is in the local domain.</a:t>
            </a:r>
          </a:p>
          <a:p>
            <a:r>
              <a:rPr lang="en-US" sz="1800" b="0" i="0" dirty="0">
                <a:solidFill>
                  <a:srgbClr val="36394D"/>
                </a:solidFill>
                <a:effectLst/>
                <a:latin typeface="Montserrat-Regular"/>
              </a:rPr>
              <a:t>Examples of router configurations that are potentially vulnerable include: Routers to external networks that support multiple internal interfaces Proxy firewalls where the proxy applications use the source IP</a:t>
            </a:r>
            <a:r>
              <a:rPr lang="en-US" sz="1800" dirty="0">
                <a:solidFill>
                  <a:srgbClr val="36394D"/>
                </a:solidFill>
                <a:latin typeface="Montserrat-Regular"/>
              </a:rPr>
              <a:t> </a:t>
            </a:r>
            <a:r>
              <a:rPr lang="en-US" sz="1800" b="0" i="0" dirty="0">
                <a:solidFill>
                  <a:srgbClr val="36394D"/>
                </a:solidFill>
                <a:effectLst/>
                <a:latin typeface="Montserrat-Regular"/>
              </a:rPr>
              <a:t>address for authentication</a:t>
            </a:r>
            <a:r>
              <a:rPr lang="en-US" sz="1800" dirty="0">
                <a:solidFill>
                  <a:srgbClr val="36394D"/>
                </a:solidFill>
                <a:latin typeface="Montserrat-Regular"/>
              </a:rPr>
              <a:t> </a:t>
            </a:r>
            <a:r>
              <a:rPr lang="en-US" sz="1800" b="0" i="0" dirty="0">
                <a:solidFill>
                  <a:srgbClr val="36394D"/>
                </a:solidFill>
                <a:effectLst/>
                <a:latin typeface="Montserrat-Regular"/>
              </a:rPr>
              <a:t>Routers with two interfaces that support subnetting on the internal network</a:t>
            </a:r>
            <a:r>
              <a:rPr lang="en-US" sz="1800" dirty="0">
                <a:solidFill>
                  <a:srgbClr val="36394D"/>
                </a:solidFill>
                <a:latin typeface="Montserrat-Regular"/>
              </a:rPr>
              <a:t> </a:t>
            </a:r>
            <a:r>
              <a:rPr lang="en-US" sz="1800" b="0" i="0" dirty="0">
                <a:solidFill>
                  <a:srgbClr val="36394D"/>
                </a:solidFill>
                <a:effectLst/>
                <a:latin typeface="Montserrat-Regular"/>
              </a:rPr>
              <a:t>Routers that do not </a:t>
            </a:r>
            <a:r>
              <a:rPr lang="en-US" sz="1800" b="0" i="0" dirty="0" err="1">
                <a:solidFill>
                  <a:srgbClr val="36394D"/>
                </a:solidFill>
                <a:effectLst/>
                <a:latin typeface="Montserrat-Regular"/>
              </a:rPr>
              <a:t>fillter</a:t>
            </a:r>
            <a:r>
              <a:rPr lang="en-US" sz="1800" dirty="0">
                <a:solidFill>
                  <a:srgbClr val="36394D"/>
                </a:solidFill>
                <a:latin typeface="Montserrat-Regular"/>
              </a:rPr>
              <a:t> </a:t>
            </a:r>
            <a:r>
              <a:rPr lang="en-US" sz="1800" b="0" i="0" dirty="0">
                <a:solidFill>
                  <a:srgbClr val="36394D"/>
                </a:solidFill>
                <a:effectLst/>
                <a:latin typeface="Montserrat-Regular"/>
              </a:rPr>
              <a:t>packets whose source address is in the local domain</a:t>
            </a:r>
            <a:r>
              <a:rPr lang="en-US" dirty="0"/>
              <a:t> </a:t>
            </a:r>
            <a:br>
              <a:rPr lang="en-US" dirty="0"/>
            </a:br>
            <a:endParaRPr lang="en-ID" dirty="0"/>
          </a:p>
        </p:txBody>
      </p:sp>
    </p:spTree>
    <p:extLst>
      <p:ext uri="{BB962C8B-B14F-4D97-AF65-F5344CB8AC3E}">
        <p14:creationId xmlns:p14="http://schemas.microsoft.com/office/powerpoint/2010/main" val="404426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5A28-A863-4759-84C1-72BE14FFDFD7}"/>
              </a:ext>
            </a:extLst>
          </p:cNvPr>
          <p:cNvSpPr>
            <a:spLocks noGrp="1"/>
          </p:cNvSpPr>
          <p:nvPr>
            <p:ph type="title"/>
          </p:nvPr>
        </p:nvSpPr>
        <p:spPr/>
        <p:txBody>
          <a:bodyPr/>
          <a:lstStyle/>
          <a:p>
            <a:r>
              <a:rPr lang="en-ID" sz="1800" b="1" i="0" dirty="0">
                <a:solidFill>
                  <a:srgbClr val="36394D"/>
                </a:solidFill>
                <a:effectLst/>
                <a:latin typeface="Montserrat-Bold"/>
              </a:rPr>
              <a:t>Denial of Service Attacks</a:t>
            </a:r>
            <a:r>
              <a:rPr lang="en-ID" dirty="0"/>
              <a:t> </a:t>
            </a:r>
          </a:p>
        </p:txBody>
      </p:sp>
      <p:sp>
        <p:nvSpPr>
          <p:cNvPr id="3" name="Content Placeholder 2">
            <a:extLst>
              <a:ext uri="{FF2B5EF4-FFF2-40B4-BE49-F238E27FC236}">
                <a16:creationId xmlns:a16="http://schemas.microsoft.com/office/drawing/2014/main" id="{A20F1020-0E0D-4C50-B561-A565B030E21E}"/>
              </a:ext>
            </a:extLst>
          </p:cNvPr>
          <p:cNvSpPr>
            <a:spLocks noGrp="1"/>
          </p:cNvSpPr>
          <p:nvPr>
            <p:ph idx="1"/>
          </p:nvPr>
        </p:nvSpPr>
        <p:spPr/>
        <p:txBody>
          <a:bodyPr>
            <a:normAutofit fontScale="70000" lnSpcReduction="20000"/>
          </a:bodyPr>
          <a:lstStyle/>
          <a:p>
            <a:r>
              <a:rPr lang="en-US" sz="3300" dirty="0"/>
              <a:t>A denial of service attack is any attack that aims to deny legitimate users of the use of the target system. </a:t>
            </a:r>
          </a:p>
          <a:p>
            <a:r>
              <a:rPr lang="en-US" sz="3300" dirty="0"/>
              <a:t>This class of attack does not actually attempt to infiltrate a system or to obtain sensitive information. It simply aims to prevent legitimate users from accessing a given system.</a:t>
            </a:r>
          </a:p>
          <a:p>
            <a:r>
              <a:rPr lang="en-US" sz="3300" b="0" i="0" dirty="0">
                <a:effectLst/>
              </a:rPr>
              <a:t>Many experts feel that it is so common because most forms of denial of service attacks are fairly easy to execute. The ease with which these attacks can be executed means that even attackers with minimal technical skills can often successfully perform a denial of service.</a:t>
            </a:r>
            <a:r>
              <a:rPr lang="en-US" sz="3300" dirty="0"/>
              <a:t> </a:t>
            </a:r>
          </a:p>
          <a:p>
            <a:r>
              <a:rPr lang="en-US" sz="3300" b="0" i="0" dirty="0">
                <a:effectLst/>
              </a:rPr>
              <a:t>For example, if you can flood a web server with more</a:t>
            </a:r>
            <a:r>
              <a:rPr lang="en-US" sz="3300" dirty="0"/>
              <a:t> </a:t>
            </a:r>
            <a:r>
              <a:rPr lang="en-US" sz="3300" b="0" i="0" dirty="0">
                <a:effectLst/>
              </a:rPr>
              <a:t>requests than it can process, it will be overloaded and will no longer be able to respond to further requests. This reality underlies the DoS attack. Simply overload the system with requests, and it will no longer be able to respond to legitimate users attempting to access the web server.</a:t>
            </a:r>
            <a:r>
              <a:rPr lang="en-US" sz="3300" dirty="0"/>
              <a:t> </a:t>
            </a:r>
            <a:br>
              <a:rPr lang="en-US" dirty="0"/>
            </a:br>
            <a:br>
              <a:rPr lang="en-US" dirty="0"/>
            </a:br>
            <a:endParaRPr lang="en-ID" dirty="0"/>
          </a:p>
        </p:txBody>
      </p:sp>
    </p:spTree>
    <p:extLst>
      <p:ext uri="{BB962C8B-B14F-4D97-AF65-F5344CB8AC3E}">
        <p14:creationId xmlns:p14="http://schemas.microsoft.com/office/powerpoint/2010/main" val="197673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2710-9C4E-47A9-A95B-CC5429504DC3}"/>
              </a:ext>
            </a:extLst>
          </p:cNvPr>
          <p:cNvSpPr>
            <a:spLocks noGrp="1"/>
          </p:cNvSpPr>
          <p:nvPr>
            <p:ph type="title"/>
          </p:nvPr>
        </p:nvSpPr>
        <p:spPr/>
        <p:txBody>
          <a:bodyPr/>
          <a:lstStyle/>
          <a:p>
            <a:endParaRPr lang="en-ID"/>
          </a:p>
        </p:txBody>
      </p:sp>
      <p:pic>
        <p:nvPicPr>
          <p:cNvPr id="4" name="IP Spoofing">
            <a:hlinkClick r:id="" action="ppaction://media"/>
            <a:extLst>
              <a:ext uri="{FF2B5EF4-FFF2-40B4-BE49-F238E27FC236}">
                <a16:creationId xmlns:a16="http://schemas.microsoft.com/office/drawing/2014/main" id="{71E5EED5-4938-422D-B919-3F0E0F02DE2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202284" cy="6858000"/>
          </a:xfrm>
        </p:spPr>
      </p:pic>
    </p:spTree>
    <p:extLst>
      <p:ext uri="{BB962C8B-B14F-4D97-AF65-F5344CB8AC3E}">
        <p14:creationId xmlns:p14="http://schemas.microsoft.com/office/powerpoint/2010/main" val="240624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17A31-2A31-4105-944F-05BD85098A38}"/>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0DCE7ECC-79CB-498E-8A39-EE9EC4352BBA}"/>
              </a:ext>
            </a:extLst>
          </p:cNvPr>
          <p:cNvSpPr>
            <a:spLocks noGrp="1"/>
          </p:cNvSpPr>
          <p:nvPr>
            <p:ph idx="1"/>
          </p:nvPr>
        </p:nvSpPr>
        <p:spPr/>
        <p:txBody>
          <a:bodyPr/>
          <a:lstStyle/>
          <a:p>
            <a:endParaRPr lang="en-ID"/>
          </a:p>
        </p:txBody>
      </p:sp>
      <p:pic>
        <p:nvPicPr>
          <p:cNvPr id="5" name="Picture 4">
            <a:extLst>
              <a:ext uri="{FF2B5EF4-FFF2-40B4-BE49-F238E27FC236}">
                <a16:creationId xmlns:a16="http://schemas.microsoft.com/office/drawing/2014/main" id="{0FFBA9DF-C882-411F-AA57-15E1D14F4CC0}"/>
              </a:ext>
            </a:extLst>
          </p:cNvPr>
          <p:cNvPicPr>
            <a:picLocks noChangeAspect="1"/>
          </p:cNvPicPr>
          <p:nvPr/>
        </p:nvPicPr>
        <p:blipFill>
          <a:blip r:embed="rId2"/>
          <a:stretch>
            <a:fillRect/>
          </a:stretch>
        </p:blipFill>
        <p:spPr>
          <a:xfrm>
            <a:off x="2450592" y="0"/>
            <a:ext cx="6778752" cy="6878439"/>
          </a:xfrm>
          <a:prstGeom prst="rect">
            <a:avLst/>
          </a:prstGeom>
        </p:spPr>
      </p:pic>
    </p:spTree>
    <p:extLst>
      <p:ext uri="{BB962C8B-B14F-4D97-AF65-F5344CB8AC3E}">
        <p14:creationId xmlns:p14="http://schemas.microsoft.com/office/powerpoint/2010/main" val="3525808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7067-6CB7-4093-AC37-C63826BE3B47}"/>
              </a:ext>
            </a:extLst>
          </p:cNvPr>
          <p:cNvSpPr>
            <a:spLocks noGrp="1"/>
          </p:cNvSpPr>
          <p:nvPr>
            <p:ph type="title"/>
          </p:nvPr>
        </p:nvSpPr>
        <p:spPr/>
        <p:txBody>
          <a:bodyPr/>
          <a:lstStyle/>
          <a:p>
            <a:endParaRPr lang="en-ID"/>
          </a:p>
        </p:txBody>
      </p:sp>
      <p:pic>
        <p:nvPicPr>
          <p:cNvPr id="4" name="2.4 guided-exercise-preventing-ip-spoofing">
            <a:hlinkClick r:id="" action="ppaction://media"/>
            <a:extLst>
              <a:ext uri="{FF2B5EF4-FFF2-40B4-BE49-F238E27FC236}">
                <a16:creationId xmlns:a16="http://schemas.microsoft.com/office/drawing/2014/main" id="{0144E9DA-79C8-47BD-B135-7240EDE6E4E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276" cy="6858000"/>
          </a:xfrm>
        </p:spPr>
      </p:pic>
    </p:spTree>
    <p:extLst>
      <p:ext uri="{BB962C8B-B14F-4D97-AF65-F5344CB8AC3E}">
        <p14:creationId xmlns:p14="http://schemas.microsoft.com/office/powerpoint/2010/main" val="91277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2A1D-A661-4265-9B73-3E252E5376ED}"/>
              </a:ext>
            </a:extLst>
          </p:cNvPr>
          <p:cNvSpPr>
            <a:spLocks noGrp="1"/>
          </p:cNvSpPr>
          <p:nvPr>
            <p:ph type="title"/>
          </p:nvPr>
        </p:nvSpPr>
        <p:spPr/>
        <p:txBody>
          <a:bodyPr/>
          <a:lstStyle/>
          <a:p>
            <a:r>
              <a:rPr lang="en-ID" sz="1800" b="1" i="0" dirty="0">
                <a:solidFill>
                  <a:srgbClr val="36394D"/>
                </a:solidFill>
                <a:effectLst/>
                <a:latin typeface="Montserrat-Bold"/>
              </a:rPr>
              <a:t>Session Hijacking</a:t>
            </a:r>
            <a:endParaRPr lang="en-ID" dirty="0"/>
          </a:p>
        </p:txBody>
      </p:sp>
      <p:sp>
        <p:nvSpPr>
          <p:cNvPr id="3" name="Content Placeholder 2">
            <a:extLst>
              <a:ext uri="{FF2B5EF4-FFF2-40B4-BE49-F238E27FC236}">
                <a16:creationId xmlns:a16="http://schemas.microsoft.com/office/drawing/2014/main" id="{83CD3286-87E6-416C-BB7D-CAD3DEF1C8C4}"/>
              </a:ext>
            </a:extLst>
          </p:cNvPr>
          <p:cNvSpPr>
            <a:spLocks noGrp="1"/>
          </p:cNvSpPr>
          <p:nvPr>
            <p:ph idx="1"/>
          </p:nvPr>
        </p:nvSpPr>
        <p:spPr/>
        <p:txBody>
          <a:bodyPr/>
          <a:lstStyle/>
          <a:p>
            <a:r>
              <a:rPr lang="en-US" sz="1800" b="0" i="0" dirty="0">
                <a:solidFill>
                  <a:srgbClr val="36394D"/>
                </a:solidFill>
                <a:effectLst/>
                <a:latin typeface="Montserrat-Regular"/>
              </a:rPr>
              <a:t>Another form of attack is session hacking or hijacking. TCP session hijacking is a process where a hacker takes over a TCP session between two machines. Because authentication frequently is done only at the start</a:t>
            </a:r>
            <a:r>
              <a:rPr lang="en-US" sz="1800" dirty="0">
                <a:solidFill>
                  <a:srgbClr val="36394D"/>
                </a:solidFill>
                <a:latin typeface="Montserrat-Regular"/>
              </a:rPr>
              <a:t> </a:t>
            </a:r>
            <a:r>
              <a:rPr lang="en-US" sz="1800" b="0" i="0" dirty="0">
                <a:solidFill>
                  <a:srgbClr val="36394D"/>
                </a:solidFill>
                <a:effectLst/>
                <a:latin typeface="Montserrat-Regular"/>
              </a:rPr>
              <a:t>of a TCP session, this allows the hacker to break into the communication stream and take control of the session. For example, a person might log on to a machine remotely. After establishing a connection with the host, the hacker might use session hacking to take over that session and thereby gain access to the target machine.</a:t>
            </a:r>
            <a:r>
              <a:rPr lang="en-US" dirty="0"/>
              <a:t> </a:t>
            </a:r>
          </a:p>
          <a:p>
            <a:r>
              <a:rPr lang="en-US" sz="1800" b="0" i="0" dirty="0">
                <a:solidFill>
                  <a:srgbClr val="36394D"/>
                </a:solidFill>
                <a:effectLst/>
                <a:latin typeface="Montserrat-Regular"/>
              </a:rPr>
              <a:t>One popular method for session hacking is using source-routed IP packets. This allows a hacker at point A on the network to participate in a conversation between B and C by encouraging the IP packets to pass through the hacker’s machine.</a:t>
            </a:r>
            <a:r>
              <a:rPr lang="en-US" dirty="0"/>
              <a:t> </a:t>
            </a:r>
            <a:br>
              <a:rPr lang="en-US" dirty="0"/>
            </a:br>
            <a:br>
              <a:rPr lang="en-US" dirty="0"/>
            </a:br>
            <a:endParaRPr lang="en-ID" dirty="0"/>
          </a:p>
        </p:txBody>
      </p:sp>
      <p:pic>
        <p:nvPicPr>
          <p:cNvPr id="7170" name="Picture 2" descr="What Is Session Hijacking? | Netsparker">
            <a:extLst>
              <a:ext uri="{FF2B5EF4-FFF2-40B4-BE49-F238E27FC236}">
                <a16:creationId xmlns:a16="http://schemas.microsoft.com/office/drawing/2014/main" id="{989E30AD-B8A0-48F2-934C-FF98E068C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293" y="4710582"/>
            <a:ext cx="2941764" cy="214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35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EFBA-D744-45A1-BBBA-AE980732B96B}"/>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915EF942-6D91-4865-8996-26DAE789ED4C}"/>
              </a:ext>
            </a:extLst>
          </p:cNvPr>
          <p:cNvSpPr>
            <a:spLocks noGrp="1"/>
          </p:cNvSpPr>
          <p:nvPr>
            <p:ph idx="1"/>
          </p:nvPr>
        </p:nvSpPr>
        <p:spPr/>
        <p:txBody>
          <a:bodyPr/>
          <a:lstStyle/>
          <a:p>
            <a:r>
              <a:rPr lang="en-US" sz="1800" b="0" i="0" dirty="0">
                <a:solidFill>
                  <a:srgbClr val="36394D"/>
                </a:solidFill>
                <a:effectLst/>
                <a:latin typeface="Montserrat-Regular"/>
              </a:rPr>
              <a:t>The most common sort of session hacking is the “man-in-the-middle attack.” In this scenario, a hacker uses some sort of packet-</a:t>
            </a:r>
            <a:r>
              <a:rPr lang="en-US" sz="1800" b="0" i="0" dirty="0" err="1">
                <a:solidFill>
                  <a:srgbClr val="36394D"/>
                </a:solidFill>
                <a:effectLst/>
                <a:latin typeface="Montserrat-Regular"/>
              </a:rPr>
              <a:t>sniffng</a:t>
            </a:r>
            <a:r>
              <a:rPr lang="en-US" sz="1800" b="0" i="0" dirty="0">
                <a:solidFill>
                  <a:srgbClr val="36394D"/>
                </a:solidFill>
                <a:effectLst/>
                <a:latin typeface="Montserrat-Regular"/>
              </a:rPr>
              <a:t> program to simply listen the transmissions between two computers, taking whatever information he or she wants but not actually disrupting the conversation. </a:t>
            </a:r>
          </a:p>
          <a:p>
            <a:r>
              <a:rPr lang="en-US" sz="1800" b="0" i="0" dirty="0">
                <a:solidFill>
                  <a:srgbClr val="36394D"/>
                </a:solidFill>
                <a:effectLst/>
                <a:latin typeface="Montserrat-Regular"/>
              </a:rPr>
              <a:t>A common component of such an attack is to execute a DoS attack against one end point to stop it from responding. Because that end point is no longer responding, the hacker can now interject his own machine to stand in for that end point. </a:t>
            </a:r>
          </a:p>
          <a:p>
            <a:r>
              <a:rPr lang="en-US" sz="1800" b="0" i="0" dirty="0">
                <a:solidFill>
                  <a:srgbClr val="36394D"/>
                </a:solidFill>
                <a:effectLst/>
                <a:latin typeface="Montserrat-Regular"/>
              </a:rPr>
              <a:t>The point of hijacking a connection is to exploit trust and to gain access to a system to which one would not otherwise have access.</a:t>
            </a:r>
            <a:r>
              <a:rPr lang="en-US" dirty="0"/>
              <a:t> </a:t>
            </a:r>
            <a:br>
              <a:rPr lang="en-US" dirty="0"/>
            </a:br>
            <a:endParaRPr lang="en-ID" dirty="0"/>
          </a:p>
        </p:txBody>
      </p:sp>
    </p:spTree>
    <p:extLst>
      <p:ext uri="{BB962C8B-B14F-4D97-AF65-F5344CB8AC3E}">
        <p14:creationId xmlns:p14="http://schemas.microsoft.com/office/powerpoint/2010/main" val="928811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0399-C8F5-4A70-BBA2-D3FA53A21000}"/>
              </a:ext>
            </a:extLst>
          </p:cNvPr>
          <p:cNvSpPr>
            <a:spLocks noGrp="1"/>
          </p:cNvSpPr>
          <p:nvPr>
            <p:ph type="title"/>
          </p:nvPr>
        </p:nvSpPr>
        <p:spPr/>
        <p:txBody>
          <a:bodyPr/>
          <a:lstStyle/>
          <a:p>
            <a:endParaRPr lang="en-ID"/>
          </a:p>
        </p:txBody>
      </p:sp>
      <p:pic>
        <p:nvPicPr>
          <p:cNvPr id="4" name="Session Hijacking - Man In The Middle">
            <a:hlinkClick r:id="" action="ppaction://media"/>
            <a:extLst>
              <a:ext uri="{FF2B5EF4-FFF2-40B4-BE49-F238E27FC236}">
                <a16:creationId xmlns:a16="http://schemas.microsoft.com/office/drawing/2014/main" id="{9B90B8E6-0A25-4707-B23D-1D86F8A2B1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95499"/>
            <a:ext cx="10820987" cy="6762501"/>
          </a:xfrm>
        </p:spPr>
      </p:pic>
    </p:spTree>
    <p:extLst>
      <p:ext uri="{BB962C8B-B14F-4D97-AF65-F5344CB8AC3E}">
        <p14:creationId xmlns:p14="http://schemas.microsoft.com/office/powerpoint/2010/main" val="377566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4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BD174-E69A-43D0-ACB4-10341D78D922}"/>
              </a:ext>
            </a:extLst>
          </p:cNvPr>
          <p:cNvSpPr>
            <a:spLocks noGrp="1"/>
          </p:cNvSpPr>
          <p:nvPr>
            <p:ph type="title"/>
          </p:nvPr>
        </p:nvSpPr>
        <p:spPr/>
        <p:txBody>
          <a:bodyPr/>
          <a:lstStyle/>
          <a:p>
            <a:r>
              <a:rPr lang="en-ID" sz="1800" b="1" i="0" dirty="0">
                <a:solidFill>
                  <a:srgbClr val="36394D"/>
                </a:solidFill>
                <a:effectLst/>
                <a:latin typeface="Montserrat-Bold"/>
              </a:rPr>
              <a:t>SYN Flood</a:t>
            </a:r>
            <a:r>
              <a:rPr lang="en-ID" dirty="0"/>
              <a:t> </a:t>
            </a:r>
          </a:p>
        </p:txBody>
      </p:sp>
      <p:sp>
        <p:nvSpPr>
          <p:cNvPr id="3" name="Content Placeholder 2">
            <a:extLst>
              <a:ext uri="{FF2B5EF4-FFF2-40B4-BE49-F238E27FC236}">
                <a16:creationId xmlns:a16="http://schemas.microsoft.com/office/drawing/2014/main" id="{25FE2F8E-2CC9-44DA-84BE-54D8FBCCCE89}"/>
              </a:ext>
            </a:extLst>
          </p:cNvPr>
          <p:cNvSpPr>
            <a:spLocks noGrp="1"/>
          </p:cNvSpPr>
          <p:nvPr>
            <p:ph idx="1"/>
          </p:nvPr>
        </p:nvSpPr>
        <p:spPr/>
        <p:txBody>
          <a:bodyPr>
            <a:normAutofit fontScale="77500" lnSpcReduction="20000"/>
          </a:bodyPr>
          <a:lstStyle/>
          <a:p>
            <a:r>
              <a:rPr lang="en-US" sz="3000" b="0" i="0" dirty="0">
                <a:solidFill>
                  <a:srgbClr val="36394D"/>
                </a:solidFill>
                <a:effectLst/>
              </a:rPr>
              <a:t>Simply sending a flood of pings is the most primitive method of performing a DoS. </a:t>
            </a:r>
          </a:p>
          <a:p>
            <a:r>
              <a:rPr lang="en-US" sz="3000" b="0" i="0" dirty="0">
                <a:solidFill>
                  <a:srgbClr val="36394D"/>
                </a:solidFill>
                <a:effectLst/>
              </a:rPr>
              <a:t>One popular version of the DoS attack is the SYN flood.</a:t>
            </a:r>
            <a:r>
              <a:rPr lang="en-US" sz="3000" dirty="0"/>
              <a:t> </a:t>
            </a:r>
          </a:p>
          <a:p>
            <a:r>
              <a:rPr lang="en-US" sz="3000" b="0" i="0" dirty="0">
                <a:solidFill>
                  <a:srgbClr val="36394D"/>
                </a:solidFill>
                <a:effectLst/>
              </a:rPr>
              <a:t>When a session is initiated between the client and server in a network using the TCP(</a:t>
            </a:r>
            <a:r>
              <a:rPr lang="en-ID" sz="3000" b="1" i="0" dirty="0">
                <a:solidFill>
                  <a:srgbClr val="202124"/>
                </a:solidFill>
                <a:effectLst/>
              </a:rPr>
              <a:t>Transmission Control Protocol)</a:t>
            </a:r>
            <a:r>
              <a:rPr lang="en-US" sz="3000" b="0" i="0" dirty="0">
                <a:solidFill>
                  <a:srgbClr val="36394D"/>
                </a:solidFill>
                <a:effectLst/>
              </a:rPr>
              <a:t> protocol, a small buffer space in memory is set aside on the server to handle the “hand-shaking” exchange of messages that sets up the session. The session-establishing packets include a SYN field that identi</a:t>
            </a:r>
            <a:r>
              <a:rPr lang="en-US" sz="3000" dirty="0">
                <a:solidFill>
                  <a:srgbClr val="36394D"/>
                </a:solidFill>
              </a:rPr>
              <a:t>fi</a:t>
            </a:r>
            <a:r>
              <a:rPr lang="en-US" sz="3000" b="0" i="0" dirty="0">
                <a:solidFill>
                  <a:srgbClr val="36394D"/>
                </a:solidFill>
                <a:effectLst/>
              </a:rPr>
              <a:t>es the sequence in the message exchange.</a:t>
            </a:r>
            <a:r>
              <a:rPr lang="en-US" sz="3000" dirty="0"/>
              <a:t> </a:t>
            </a:r>
          </a:p>
          <a:p>
            <a:r>
              <a:rPr lang="en-US" sz="3000" b="0" i="0" dirty="0">
                <a:solidFill>
                  <a:srgbClr val="36394D"/>
                </a:solidFill>
                <a:effectLst/>
              </a:rPr>
              <a:t>A SYN flood attempts to disrupt this process. In this attack, an attacker sends a number of connection requests very rapidly and then fails to respond to the reply that is sent back by the server. In other words, the attacker requests connections, and then never follows through with the rest of the connection sequence</a:t>
            </a:r>
            <a:r>
              <a:rPr lang="en-US" sz="3000" dirty="0"/>
              <a:t> </a:t>
            </a:r>
            <a:br>
              <a:rPr lang="en-US" dirty="0"/>
            </a:br>
            <a:br>
              <a:rPr lang="en-US" dirty="0"/>
            </a:br>
            <a:br>
              <a:rPr lang="en-US" dirty="0"/>
            </a:br>
            <a:br>
              <a:rPr lang="en-US" dirty="0"/>
            </a:br>
            <a:endParaRPr lang="en-ID" dirty="0"/>
          </a:p>
        </p:txBody>
      </p:sp>
      <p:pic>
        <p:nvPicPr>
          <p:cNvPr id="8" name="Picture 6" descr="SYN flood - Wikipedia">
            <a:extLst>
              <a:ext uri="{FF2B5EF4-FFF2-40B4-BE49-F238E27FC236}">
                <a16:creationId xmlns:a16="http://schemas.microsoft.com/office/drawing/2014/main" id="{CBEDAD7A-FE4D-43F8-9C2F-EDDF3145A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461" y="4843875"/>
            <a:ext cx="2781078" cy="201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772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DF08-330E-4687-8252-6205223E96B0}"/>
              </a:ext>
            </a:extLst>
          </p:cNvPr>
          <p:cNvSpPr>
            <a:spLocks noGrp="1"/>
          </p:cNvSpPr>
          <p:nvPr>
            <p:ph type="title"/>
          </p:nvPr>
        </p:nvSpPr>
        <p:spPr/>
        <p:txBody>
          <a:bodyPr/>
          <a:lstStyle/>
          <a:p>
            <a:endParaRPr lang="en-ID"/>
          </a:p>
        </p:txBody>
      </p:sp>
      <p:pic>
        <p:nvPicPr>
          <p:cNvPr id="4" name="SYN Flood">
            <a:hlinkClick r:id="" action="ppaction://media"/>
            <a:extLst>
              <a:ext uri="{FF2B5EF4-FFF2-40B4-BE49-F238E27FC236}">
                <a16:creationId xmlns:a16="http://schemas.microsoft.com/office/drawing/2014/main" id="{26A8DFF0-F754-4A68-8D4D-109C391C8B1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0" y="626"/>
            <a:ext cx="9143999" cy="6857374"/>
          </a:xfrm>
        </p:spPr>
      </p:pic>
    </p:spTree>
    <p:extLst>
      <p:ext uri="{BB962C8B-B14F-4D97-AF65-F5344CB8AC3E}">
        <p14:creationId xmlns:p14="http://schemas.microsoft.com/office/powerpoint/2010/main" val="262815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5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08C0-45DA-47C1-B7C5-7B7DEE09519A}"/>
              </a:ext>
            </a:extLst>
          </p:cNvPr>
          <p:cNvSpPr>
            <a:spLocks noGrp="1"/>
          </p:cNvSpPr>
          <p:nvPr>
            <p:ph type="title"/>
          </p:nvPr>
        </p:nvSpPr>
        <p:spPr/>
        <p:txBody>
          <a:bodyPr/>
          <a:lstStyle/>
          <a:p>
            <a:r>
              <a:rPr lang="en-ID" sz="1800" b="1" i="0" dirty="0">
                <a:solidFill>
                  <a:srgbClr val="36394D"/>
                </a:solidFill>
                <a:effectLst/>
                <a:latin typeface="Montserrat-Bold"/>
              </a:rPr>
              <a:t>Smurf Attack</a:t>
            </a:r>
            <a:r>
              <a:rPr lang="en-ID" dirty="0"/>
              <a:t> </a:t>
            </a:r>
          </a:p>
        </p:txBody>
      </p:sp>
      <p:sp>
        <p:nvSpPr>
          <p:cNvPr id="3" name="Content Placeholder 2">
            <a:extLst>
              <a:ext uri="{FF2B5EF4-FFF2-40B4-BE49-F238E27FC236}">
                <a16:creationId xmlns:a16="http://schemas.microsoft.com/office/drawing/2014/main" id="{0A290AC3-3E86-4850-886A-5DC04F0205F2}"/>
              </a:ext>
            </a:extLst>
          </p:cNvPr>
          <p:cNvSpPr>
            <a:spLocks noGrp="1"/>
          </p:cNvSpPr>
          <p:nvPr>
            <p:ph idx="1"/>
          </p:nvPr>
        </p:nvSpPr>
        <p:spPr/>
        <p:txBody>
          <a:bodyPr/>
          <a:lstStyle/>
          <a:p>
            <a:r>
              <a:rPr lang="en-US" sz="1800" b="0" i="0" dirty="0">
                <a:solidFill>
                  <a:srgbClr val="36394D"/>
                </a:solidFill>
                <a:effectLst/>
                <a:latin typeface="Montserrat-Regular"/>
              </a:rPr>
              <a:t>The Smurf attack is a popular type of DoS attack. It was named after the</a:t>
            </a:r>
            <a:r>
              <a:rPr lang="en-US" sz="1800" dirty="0">
                <a:solidFill>
                  <a:srgbClr val="36394D"/>
                </a:solidFill>
                <a:latin typeface="Montserrat-Regular"/>
              </a:rPr>
              <a:t> </a:t>
            </a:r>
            <a:r>
              <a:rPr lang="en-US" sz="1800" b="0" i="0" dirty="0">
                <a:solidFill>
                  <a:srgbClr val="36394D"/>
                </a:solidFill>
                <a:effectLst/>
                <a:latin typeface="Montserrat-Regular"/>
              </a:rPr>
              <a:t>application first used to execute this attack. In the Smurf attack, an </a:t>
            </a:r>
            <a:r>
              <a:rPr lang="en-US" b="0" i="0" dirty="0">
                <a:solidFill>
                  <a:srgbClr val="36394D"/>
                </a:solidFill>
                <a:effectLst/>
              </a:rPr>
              <a:t>ICMP (</a:t>
            </a:r>
            <a:r>
              <a:rPr lang="en-ID" b="1" i="0" dirty="0">
                <a:solidFill>
                  <a:srgbClr val="202124"/>
                </a:solidFill>
                <a:effectLst/>
              </a:rPr>
              <a:t>Internet Control Message Protocol)</a:t>
            </a:r>
            <a:r>
              <a:rPr lang="en-US" b="0" i="0" dirty="0">
                <a:solidFill>
                  <a:srgbClr val="36394D"/>
                </a:solidFill>
                <a:effectLst/>
              </a:rPr>
              <a:t> </a:t>
            </a:r>
            <a:r>
              <a:rPr lang="en-US" sz="1800" b="0" i="0" dirty="0">
                <a:solidFill>
                  <a:srgbClr val="36394D"/>
                </a:solidFill>
                <a:effectLst/>
                <a:latin typeface="Montserrat-Regular"/>
              </a:rPr>
              <a:t>packet is sent out to the broadcast address of a network, but its return address has been altered to match one of the computers on that network, most likely a key server. All the computers on the network will then respond by pinging the target computer.</a:t>
            </a:r>
          </a:p>
          <a:p>
            <a:r>
              <a:rPr lang="en-US" sz="1800" b="0" i="0" dirty="0">
                <a:solidFill>
                  <a:srgbClr val="36394D"/>
                </a:solidFill>
                <a:effectLst/>
                <a:latin typeface="Montserrat-Regular"/>
              </a:rPr>
              <a:t>ICMP packets use the Internet Control Message Protocol to send error messages on the Internet. Because the address of packets are sent to is a broadcast address, that address responds by echoing the packet out to all</a:t>
            </a:r>
            <a:r>
              <a:rPr lang="en-US" sz="1800" dirty="0">
                <a:solidFill>
                  <a:srgbClr val="36394D"/>
                </a:solidFill>
                <a:latin typeface="Montserrat-Regular"/>
              </a:rPr>
              <a:t> </a:t>
            </a:r>
            <a:r>
              <a:rPr lang="en-US" sz="1800" b="0" i="0" dirty="0">
                <a:solidFill>
                  <a:srgbClr val="36394D"/>
                </a:solidFill>
                <a:effectLst/>
                <a:latin typeface="Montserrat-Regular"/>
              </a:rPr>
              <a:t>hosts on the network, who then send it to the spoofed source address.</a:t>
            </a:r>
            <a:r>
              <a:rPr lang="en-US" dirty="0"/>
              <a:t> </a:t>
            </a:r>
            <a:br>
              <a:rPr lang="en-US" dirty="0"/>
            </a:br>
            <a:endParaRPr lang="en-ID" dirty="0"/>
          </a:p>
        </p:txBody>
      </p:sp>
      <p:pic>
        <p:nvPicPr>
          <p:cNvPr id="4098" name="Picture 2" descr="What is Smurf Attack? - The Security Buddy">
            <a:extLst>
              <a:ext uri="{FF2B5EF4-FFF2-40B4-BE49-F238E27FC236}">
                <a16:creationId xmlns:a16="http://schemas.microsoft.com/office/drawing/2014/main" id="{72424033-A0D1-436A-BDF0-FE3A83F0E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856" y="4550298"/>
            <a:ext cx="4120896" cy="2307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60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BAE4-2258-4308-B3EE-343768CC8E43}"/>
              </a:ext>
            </a:extLst>
          </p:cNvPr>
          <p:cNvSpPr>
            <a:spLocks noGrp="1"/>
          </p:cNvSpPr>
          <p:nvPr>
            <p:ph type="title"/>
          </p:nvPr>
        </p:nvSpPr>
        <p:spPr/>
        <p:txBody>
          <a:bodyPr/>
          <a:lstStyle/>
          <a:p>
            <a:endParaRPr lang="en-ID"/>
          </a:p>
        </p:txBody>
      </p:sp>
      <p:pic>
        <p:nvPicPr>
          <p:cNvPr id="4" name="[HCKLCT] Smurf dDoS explained in less than 2 minutes">
            <a:hlinkClick r:id="" action="ppaction://media"/>
            <a:extLst>
              <a:ext uri="{FF2B5EF4-FFF2-40B4-BE49-F238E27FC236}">
                <a16:creationId xmlns:a16="http://schemas.microsoft.com/office/drawing/2014/main" id="{48945D4C-EEAC-49AF-B6B9-621EA8C36AE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757" y="69152"/>
            <a:ext cx="12079243" cy="6788848"/>
          </a:xfrm>
        </p:spPr>
      </p:pic>
    </p:spTree>
    <p:extLst>
      <p:ext uri="{BB962C8B-B14F-4D97-AF65-F5344CB8AC3E}">
        <p14:creationId xmlns:p14="http://schemas.microsoft.com/office/powerpoint/2010/main" val="111062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2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E79B-B535-492F-979B-CF06CC2F6920}"/>
              </a:ext>
            </a:extLst>
          </p:cNvPr>
          <p:cNvSpPr>
            <a:spLocks noGrp="1"/>
          </p:cNvSpPr>
          <p:nvPr>
            <p:ph type="title"/>
          </p:nvPr>
        </p:nvSpPr>
        <p:spPr/>
        <p:txBody>
          <a:bodyPr/>
          <a:lstStyle/>
          <a:p>
            <a:r>
              <a:rPr lang="en-ID" sz="1800" b="1" i="0" dirty="0">
                <a:solidFill>
                  <a:srgbClr val="36394D"/>
                </a:solidFill>
                <a:effectLst/>
                <a:latin typeface="Montserrat-Bold"/>
              </a:rPr>
              <a:t>Ping of Death</a:t>
            </a:r>
            <a:r>
              <a:rPr lang="en-ID" dirty="0"/>
              <a:t> </a:t>
            </a:r>
          </a:p>
        </p:txBody>
      </p:sp>
      <p:sp>
        <p:nvSpPr>
          <p:cNvPr id="3" name="Content Placeholder 2">
            <a:extLst>
              <a:ext uri="{FF2B5EF4-FFF2-40B4-BE49-F238E27FC236}">
                <a16:creationId xmlns:a16="http://schemas.microsoft.com/office/drawing/2014/main" id="{00BD2BED-A238-4422-A51A-629BAE901227}"/>
              </a:ext>
            </a:extLst>
          </p:cNvPr>
          <p:cNvSpPr>
            <a:spLocks noGrp="1"/>
          </p:cNvSpPr>
          <p:nvPr>
            <p:ph idx="1"/>
          </p:nvPr>
        </p:nvSpPr>
        <p:spPr/>
        <p:txBody>
          <a:bodyPr/>
          <a:lstStyle/>
          <a:p>
            <a:r>
              <a:rPr lang="en-US" sz="1800" b="0" i="0" dirty="0">
                <a:solidFill>
                  <a:srgbClr val="36394D"/>
                </a:solidFill>
                <a:effectLst/>
                <a:latin typeface="Montserrat-Regular"/>
              </a:rPr>
              <a:t>The Ping of Death (</a:t>
            </a:r>
            <a:r>
              <a:rPr lang="en-US" sz="1800" b="0" i="0" dirty="0" err="1">
                <a:solidFill>
                  <a:srgbClr val="36394D"/>
                </a:solidFill>
                <a:effectLst/>
                <a:latin typeface="Montserrat-Regular"/>
              </a:rPr>
              <a:t>PoD</a:t>
            </a:r>
            <a:r>
              <a:rPr lang="en-US" sz="1800" b="0" i="0" dirty="0">
                <a:solidFill>
                  <a:srgbClr val="36394D"/>
                </a:solidFill>
                <a:effectLst/>
                <a:latin typeface="Montserrat-Regular"/>
              </a:rPr>
              <a:t>), is perhaps the simplest and most primitive form of DoS attack and is based on overloading the target system</a:t>
            </a:r>
            <a:r>
              <a:rPr lang="en-US" dirty="0"/>
              <a:t> </a:t>
            </a:r>
          </a:p>
          <a:p>
            <a:r>
              <a:rPr lang="en-US" sz="1800" b="0" i="0" dirty="0">
                <a:solidFill>
                  <a:srgbClr val="36394D"/>
                </a:solidFill>
                <a:effectLst/>
                <a:latin typeface="Montserrat-Regular"/>
              </a:rPr>
              <a:t>TCP packets have limited size. In some cases by simply sending a packet that is too large, can shut down a target machine.</a:t>
            </a:r>
            <a:r>
              <a:rPr lang="en-US" dirty="0"/>
              <a:t> </a:t>
            </a:r>
          </a:p>
          <a:p>
            <a:r>
              <a:rPr lang="en-US" sz="1800" b="0" i="0" dirty="0">
                <a:solidFill>
                  <a:srgbClr val="36394D"/>
                </a:solidFill>
                <a:effectLst/>
                <a:latin typeface="Montserrat-Regular"/>
              </a:rPr>
              <a:t>The aim of this attack is to overload the target system and cause it to quit responding. The </a:t>
            </a:r>
            <a:r>
              <a:rPr lang="en-US" sz="1800" b="0" i="0" dirty="0" err="1">
                <a:solidFill>
                  <a:srgbClr val="36394D"/>
                </a:solidFill>
                <a:effectLst/>
                <a:latin typeface="Montserrat-Regular"/>
              </a:rPr>
              <a:t>PoD</a:t>
            </a:r>
            <a:r>
              <a:rPr lang="en-US" sz="1800" b="0" i="0" dirty="0">
                <a:solidFill>
                  <a:srgbClr val="36394D"/>
                </a:solidFill>
                <a:effectLst/>
                <a:latin typeface="Montserrat-Regular"/>
              </a:rPr>
              <a:t> works to compromise systems that cannot deal with extremely large packet sizes. If successful, the server will actually shut down. It can, of course, be rebooted.</a:t>
            </a:r>
            <a:r>
              <a:rPr lang="en-US" dirty="0"/>
              <a:t> </a:t>
            </a:r>
          </a:p>
          <a:p>
            <a:br>
              <a:rPr lang="en-US" dirty="0"/>
            </a:br>
            <a:br>
              <a:rPr lang="en-US" dirty="0"/>
            </a:br>
            <a:br>
              <a:rPr lang="en-US" dirty="0"/>
            </a:br>
            <a:endParaRPr lang="en-ID" dirty="0"/>
          </a:p>
        </p:txBody>
      </p:sp>
      <p:pic>
        <p:nvPicPr>
          <p:cNvPr id="5122" name="Picture 2" descr="Ping of death DDoS attack | Cloudflare">
            <a:extLst>
              <a:ext uri="{FF2B5EF4-FFF2-40B4-BE49-F238E27FC236}">
                <a16:creationId xmlns:a16="http://schemas.microsoft.com/office/drawing/2014/main" id="{96258E51-DD29-42B5-9DDC-0E233D8D0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232" y="4391952"/>
            <a:ext cx="9241536" cy="221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38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F58F7-B799-41D5-A36B-AD8EFEE33FE3}"/>
              </a:ext>
            </a:extLst>
          </p:cNvPr>
          <p:cNvSpPr>
            <a:spLocks noGrp="1"/>
          </p:cNvSpPr>
          <p:nvPr>
            <p:ph type="title"/>
          </p:nvPr>
        </p:nvSpPr>
        <p:spPr/>
        <p:txBody>
          <a:bodyPr/>
          <a:lstStyle/>
          <a:p>
            <a:endParaRPr lang="en-ID"/>
          </a:p>
        </p:txBody>
      </p:sp>
      <p:pic>
        <p:nvPicPr>
          <p:cNvPr id="4" name="Ping of Death - Annoy your friends.">
            <a:hlinkClick r:id="" action="ppaction://media"/>
            <a:extLst>
              <a:ext uri="{FF2B5EF4-FFF2-40B4-BE49-F238E27FC236}">
                <a16:creationId xmlns:a16="http://schemas.microsoft.com/office/drawing/2014/main" id="{60D520D3-E272-434B-84DA-3D112C051BE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6245" y="0"/>
            <a:ext cx="11859510" cy="6858000"/>
          </a:xfrm>
        </p:spPr>
      </p:pic>
    </p:spTree>
    <p:extLst>
      <p:ext uri="{BB962C8B-B14F-4D97-AF65-F5344CB8AC3E}">
        <p14:creationId xmlns:p14="http://schemas.microsoft.com/office/powerpoint/2010/main" val="337309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0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DCD0-7752-4956-B099-A4089A0B08C9}"/>
              </a:ext>
            </a:extLst>
          </p:cNvPr>
          <p:cNvSpPr>
            <a:spLocks noGrp="1"/>
          </p:cNvSpPr>
          <p:nvPr>
            <p:ph type="title"/>
          </p:nvPr>
        </p:nvSpPr>
        <p:spPr/>
        <p:txBody>
          <a:bodyPr/>
          <a:lstStyle/>
          <a:p>
            <a:endParaRPr lang="en-ID"/>
          </a:p>
        </p:txBody>
      </p:sp>
      <p:pic>
        <p:nvPicPr>
          <p:cNvPr id="4" name="What is the Ping of Death attack-">
            <a:hlinkClick r:id="" action="ppaction://media"/>
            <a:extLst>
              <a:ext uri="{FF2B5EF4-FFF2-40B4-BE49-F238E27FC236}">
                <a16:creationId xmlns:a16="http://schemas.microsoft.com/office/drawing/2014/main" id="{269FD55D-0D37-463C-8794-2824F4F0C39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8419" y="0"/>
            <a:ext cx="11814125" cy="6639845"/>
          </a:xfrm>
        </p:spPr>
      </p:pic>
    </p:spTree>
    <p:extLst>
      <p:ext uri="{BB962C8B-B14F-4D97-AF65-F5344CB8AC3E}">
        <p14:creationId xmlns:p14="http://schemas.microsoft.com/office/powerpoint/2010/main" val="218255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7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2776</Words>
  <Application>Microsoft Office PowerPoint</Application>
  <PresentationFormat>Widescreen</PresentationFormat>
  <Paragraphs>68</Paragraphs>
  <Slides>25</Slides>
  <Notes>7</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vt:lpstr>
      <vt:lpstr>Calibri</vt:lpstr>
      <vt:lpstr>Calibri Light</vt:lpstr>
      <vt:lpstr>Lucida Grande</vt:lpstr>
      <vt:lpstr>Montserrat-Bold</vt:lpstr>
      <vt:lpstr>Montserrat-Regular</vt:lpstr>
      <vt:lpstr>Office Theme</vt:lpstr>
      <vt:lpstr>Types Of Attack</vt:lpstr>
      <vt:lpstr>Denial of Service Attacks </vt:lpstr>
      <vt:lpstr>SYN Flood </vt:lpstr>
      <vt:lpstr>PowerPoint Presentation</vt:lpstr>
      <vt:lpstr>Smurf Attack </vt:lpstr>
      <vt:lpstr>PowerPoint Presentation</vt:lpstr>
      <vt:lpstr>Ping of Death </vt:lpstr>
      <vt:lpstr>PowerPoint Presentation</vt:lpstr>
      <vt:lpstr>PowerPoint Presentation</vt:lpstr>
      <vt:lpstr>UDP Flood </vt:lpstr>
      <vt:lpstr>DoS Tools </vt:lpstr>
      <vt:lpstr>PowerPoint Presentation</vt:lpstr>
      <vt:lpstr>Buffer Overflow Attacks </vt:lpstr>
      <vt:lpstr>PowerPoint Presentation</vt:lpstr>
      <vt:lpstr>PowerPoint Presentation</vt:lpstr>
      <vt:lpstr>IP Spoofing </vt:lpstr>
      <vt:lpstr>PowerPoint Presentation</vt:lpstr>
      <vt:lpstr>PowerPoint Presentation</vt:lpstr>
      <vt:lpstr>PowerPoint Presentation</vt:lpstr>
      <vt:lpstr>PowerPoint Presentation</vt:lpstr>
      <vt:lpstr>PowerPoint Presentation</vt:lpstr>
      <vt:lpstr>PowerPoint Presentation</vt:lpstr>
      <vt:lpstr>Session Hijacking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Attack</dc:title>
  <dc:creator>jon 1933</dc:creator>
  <cp:lastModifiedBy>jon 1933</cp:lastModifiedBy>
  <cp:revision>3</cp:revision>
  <dcterms:created xsi:type="dcterms:W3CDTF">2021-10-17T23:52:28Z</dcterms:created>
  <dcterms:modified xsi:type="dcterms:W3CDTF">2021-11-11T06:50:34Z</dcterms:modified>
</cp:coreProperties>
</file>